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C21564-A24B-46F7-8A94-29B74A6E7D44}" type="datetimeFigureOut">
              <a:rPr lang="en-SG" smtClean="0"/>
              <a:t>20/7/2013</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A59B0F-3193-4E48-A781-2A32FCB899E5}" type="slidenum">
              <a:rPr lang="en-SG" smtClean="0"/>
              <a:t>‹#›</a:t>
            </a:fld>
            <a:endParaRPr lang="en-SG"/>
          </a:p>
        </p:txBody>
      </p:sp>
    </p:spTree>
    <p:extLst>
      <p:ext uri="{BB962C8B-B14F-4D97-AF65-F5344CB8AC3E}">
        <p14:creationId xmlns:p14="http://schemas.microsoft.com/office/powerpoint/2010/main" val="4240883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35B531-3DC4-4349-8132-61B7E98623FA}" type="slidenum">
              <a:rPr lang="en-US"/>
              <a:pPr/>
              <a:t>17</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28D69690-BA31-4983-8D85-A23B9A1F7306}" type="datetimeFigureOut">
              <a:rPr lang="en-SG" smtClean="0"/>
              <a:t>20/7/2013</a:t>
            </a:fld>
            <a:endParaRPr lang="en-SG"/>
          </a:p>
        </p:txBody>
      </p:sp>
      <p:sp>
        <p:nvSpPr>
          <p:cNvPr id="2" name="Footer Placeholder 1"/>
          <p:cNvSpPr>
            <a:spLocks noGrp="1"/>
          </p:cNvSpPr>
          <p:nvPr>
            <p:ph type="ftr" sz="quarter" idx="11"/>
          </p:nvPr>
        </p:nvSpPr>
        <p:spPr/>
        <p:txBody>
          <a:bodyPr/>
          <a:lstStyle/>
          <a:p>
            <a:endParaRPr lang="en-SG"/>
          </a:p>
        </p:txBody>
      </p:sp>
      <p:sp>
        <p:nvSpPr>
          <p:cNvPr id="15" name="Slide Number Placeholder 14"/>
          <p:cNvSpPr>
            <a:spLocks noGrp="1"/>
          </p:cNvSpPr>
          <p:nvPr>
            <p:ph type="sldNum" sz="quarter" idx="12"/>
          </p:nvPr>
        </p:nvSpPr>
        <p:spPr>
          <a:xfrm>
            <a:off x="8229600" y="6473952"/>
            <a:ext cx="758952" cy="246888"/>
          </a:xfrm>
        </p:spPr>
        <p:txBody>
          <a:bodyPr/>
          <a:lstStyle/>
          <a:p>
            <a:fld id="{CDAB48E4-5552-4521-ABE1-51E61A2A9BDD}" type="slidenum">
              <a:rPr lang="en-SG" smtClean="0"/>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D69690-BA31-4983-8D85-A23B9A1F7306}" type="datetimeFigureOut">
              <a:rPr lang="en-SG" smtClean="0"/>
              <a:t>20/7/2013</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CDAB48E4-5552-4521-ABE1-51E61A2A9BDD}" type="slidenum">
              <a:rPr lang="en-SG" smtClean="0"/>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D69690-BA31-4983-8D85-A23B9A1F7306}" type="datetimeFigureOut">
              <a:rPr lang="en-SG" smtClean="0"/>
              <a:t>20/7/2013</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CDAB48E4-5552-4521-ABE1-51E61A2A9BDD}" type="slidenum">
              <a:rPr lang="en-SG" smtClean="0"/>
              <a:t>‹#›</a:t>
            </a:fld>
            <a:endParaRPr lang="en-SG"/>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0" y="190500"/>
            <a:ext cx="7010400" cy="1527175"/>
          </a:xfrm>
        </p:spPr>
        <p:txBody>
          <a:bodyPr/>
          <a:lstStyle/>
          <a:p>
            <a:r>
              <a:rPr lang="en-US" smtClean="0"/>
              <a:t>Click to edit Master title style</a:t>
            </a:r>
            <a:endParaRPr lang="en-SG"/>
          </a:p>
        </p:txBody>
      </p:sp>
      <p:sp>
        <p:nvSpPr>
          <p:cNvPr id="3" name="Table Placeholder 2"/>
          <p:cNvSpPr>
            <a:spLocks noGrp="1"/>
          </p:cNvSpPr>
          <p:nvPr>
            <p:ph type="tbl" idx="1"/>
          </p:nvPr>
        </p:nvSpPr>
        <p:spPr>
          <a:xfrm>
            <a:off x="1524000" y="1905000"/>
            <a:ext cx="7010400" cy="4114800"/>
          </a:xfrm>
        </p:spPr>
        <p:txBody>
          <a:bodyPr/>
          <a:lstStyle/>
          <a:p>
            <a:endParaRPr lang="en-SG"/>
          </a:p>
        </p:txBody>
      </p:sp>
      <p:sp>
        <p:nvSpPr>
          <p:cNvPr id="4" name="Date Placeholder 3"/>
          <p:cNvSpPr>
            <a:spLocks noGrp="1"/>
          </p:cNvSpPr>
          <p:nvPr>
            <p:ph type="dt" sz="half" idx="10"/>
          </p:nvPr>
        </p:nvSpPr>
        <p:spPr>
          <a:xfrm>
            <a:off x="66294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2766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1524000" y="6248400"/>
            <a:ext cx="1295400" cy="457200"/>
          </a:xfrm>
        </p:spPr>
        <p:txBody>
          <a:bodyPr/>
          <a:lstStyle>
            <a:lvl1pPr>
              <a:defRPr/>
            </a:lvl1pPr>
          </a:lstStyle>
          <a:p>
            <a:fld id="{F98ACFEF-615A-4571-93C6-6219BA25C853}" type="slidenum">
              <a:rPr lang="en-US"/>
              <a:pPr/>
              <a:t>‹#›</a:t>
            </a:fld>
            <a:endParaRPr lang="en-US"/>
          </a:p>
        </p:txBody>
      </p:sp>
    </p:spTree>
    <p:extLst>
      <p:ext uri="{BB962C8B-B14F-4D97-AF65-F5344CB8AC3E}">
        <p14:creationId xmlns:p14="http://schemas.microsoft.com/office/powerpoint/2010/main" val="2140116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8D69690-BA31-4983-8D85-A23B9A1F7306}" type="datetimeFigureOut">
              <a:rPr lang="en-SG" smtClean="0"/>
              <a:t>20/7/2013</a:t>
            </a:fld>
            <a:endParaRPr lang="en-SG"/>
          </a:p>
        </p:txBody>
      </p:sp>
      <p:sp>
        <p:nvSpPr>
          <p:cNvPr id="19" name="Footer Placeholder 18"/>
          <p:cNvSpPr>
            <a:spLocks noGrp="1"/>
          </p:cNvSpPr>
          <p:nvPr>
            <p:ph type="ftr" sz="quarter" idx="11"/>
          </p:nvPr>
        </p:nvSpPr>
        <p:spPr>
          <a:xfrm>
            <a:off x="3581400" y="76200"/>
            <a:ext cx="2895600" cy="288925"/>
          </a:xfrm>
        </p:spPr>
        <p:txBody>
          <a:bodyPr/>
          <a:lstStyle/>
          <a:p>
            <a:endParaRPr lang="en-SG"/>
          </a:p>
        </p:txBody>
      </p:sp>
      <p:sp>
        <p:nvSpPr>
          <p:cNvPr id="16" name="Slide Number Placeholder 15"/>
          <p:cNvSpPr>
            <a:spLocks noGrp="1"/>
          </p:cNvSpPr>
          <p:nvPr>
            <p:ph type="sldNum" sz="quarter" idx="12"/>
          </p:nvPr>
        </p:nvSpPr>
        <p:spPr>
          <a:xfrm>
            <a:off x="8229600" y="6473952"/>
            <a:ext cx="758952" cy="246888"/>
          </a:xfrm>
        </p:spPr>
        <p:txBody>
          <a:bodyPr/>
          <a:lstStyle/>
          <a:p>
            <a:fld id="{CDAB48E4-5552-4521-ABE1-51E61A2A9BDD}" type="slidenum">
              <a:rPr lang="en-SG" smtClean="0"/>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28D69690-BA31-4983-8D85-A23B9A1F7306}" type="datetimeFigureOut">
              <a:rPr lang="en-SG" smtClean="0"/>
              <a:t>20/7/2013</a:t>
            </a:fld>
            <a:endParaRPr lang="en-SG"/>
          </a:p>
        </p:txBody>
      </p:sp>
      <p:sp>
        <p:nvSpPr>
          <p:cNvPr id="11" name="Footer Placeholder 10"/>
          <p:cNvSpPr>
            <a:spLocks noGrp="1"/>
          </p:cNvSpPr>
          <p:nvPr>
            <p:ph type="ftr" sz="quarter" idx="11"/>
          </p:nvPr>
        </p:nvSpPr>
        <p:spPr/>
        <p:txBody>
          <a:bodyPr/>
          <a:lstStyle/>
          <a:p>
            <a:endParaRPr lang="en-SG"/>
          </a:p>
        </p:txBody>
      </p:sp>
      <p:sp>
        <p:nvSpPr>
          <p:cNvPr id="16" name="Slide Number Placeholder 15"/>
          <p:cNvSpPr>
            <a:spLocks noGrp="1"/>
          </p:cNvSpPr>
          <p:nvPr>
            <p:ph type="sldNum" sz="quarter" idx="12"/>
          </p:nvPr>
        </p:nvSpPr>
        <p:spPr/>
        <p:txBody>
          <a:bodyPr/>
          <a:lstStyle/>
          <a:p>
            <a:fld id="{CDAB48E4-5552-4521-ABE1-51E61A2A9BDD}" type="slidenum">
              <a:rPr lang="en-SG" smtClean="0"/>
              <a:t>‹#›</a:t>
            </a:fld>
            <a:endParaRPr lang="en-SG"/>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28D69690-BA31-4983-8D85-A23B9A1F7306}" type="datetimeFigureOut">
              <a:rPr lang="en-SG" smtClean="0"/>
              <a:t>20/7/2013</a:t>
            </a:fld>
            <a:endParaRPr lang="en-SG"/>
          </a:p>
        </p:txBody>
      </p:sp>
      <p:sp>
        <p:nvSpPr>
          <p:cNvPr id="10" name="Footer Placeholder 9"/>
          <p:cNvSpPr>
            <a:spLocks noGrp="1"/>
          </p:cNvSpPr>
          <p:nvPr>
            <p:ph type="ftr" sz="quarter" idx="11"/>
          </p:nvPr>
        </p:nvSpPr>
        <p:spPr/>
        <p:txBody>
          <a:bodyPr/>
          <a:lstStyle/>
          <a:p>
            <a:endParaRPr lang="en-SG"/>
          </a:p>
        </p:txBody>
      </p:sp>
      <p:sp>
        <p:nvSpPr>
          <p:cNvPr id="31" name="Slide Number Placeholder 30"/>
          <p:cNvSpPr>
            <a:spLocks noGrp="1"/>
          </p:cNvSpPr>
          <p:nvPr>
            <p:ph type="sldNum" sz="quarter" idx="12"/>
          </p:nvPr>
        </p:nvSpPr>
        <p:spPr/>
        <p:txBody>
          <a:bodyPr/>
          <a:lstStyle/>
          <a:p>
            <a:fld id="{CDAB48E4-5552-4521-ABE1-51E61A2A9BDD}" type="slidenum">
              <a:rPr lang="en-SG" smtClean="0"/>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28D69690-BA31-4983-8D85-A23B9A1F7306}" type="datetimeFigureOut">
              <a:rPr lang="en-SG" smtClean="0"/>
              <a:t>20/7/2013</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a:xfrm>
            <a:off x="8229600" y="6477000"/>
            <a:ext cx="762000" cy="246888"/>
          </a:xfrm>
        </p:spPr>
        <p:txBody>
          <a:bodyPr/>
          <a:lstStyle/>
          <a:p>
            <a:fld id="{CDAB48E4-5552-4521-ABE1-51E61A2A9BDD}" type="slidenum">
              <a:rPr lang="en-SG" smtClean="0"/>
              <a:t>‹#›</a:t>
            </a:fld>
            <a:endParaRPr lang="en-SG"/>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8D69690-BA31-4983-8D85-A23B9A1F7306}" type="datetimeFigureOut">
              <a:rPr lang="en-SG" smtClean="0"/>
              <a:t>20/7/2013</a:t>
            </a:fld>
            <a:endParaRPr lang="en-SG"/>
          </a:p>
        </p:txBody>
      </p:sp>
      <p:sp>
        <p:nvSpPr>
          <p:cNvPr id="21" name="Footer Placeholder 20"/>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CDAB48E4-5552-4521-ABE1-51E61A2A9BDD}" type="slidenum">
              <a:rPr lang="en-SG" smtClean="0"/>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8D69690-BA31-4983-8D85-A23B9A1F7306}" type="datetimeFigureOut">
              <a:rPr lang="en-SG" smtClean="0"/>
              <a:t>20/7/2013</a:t>
            </a:fld>
            <a:endParaRPr lang="en-SG"/>
          </a:p>
        </p:txBody>
      </p:sp>
      <p:sp>
        <p:nvSpPr>
          <p:cNvPr id="24" name="Footer Placeholder 23"/>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CDAB48E4-5552-4521-ABE1-51E61A2A9BDD}" type="slidenum">
              <a:rPr lang="en-SG" smtClean="0"/>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8D69690-BA31-4983-8D85-A23B9A1F7306}" type="datetimeFigureOut">
              <a:rPr lang="en-SG" smtClean="0"/>
              <a:t>20/7/2013</a:t>
            </a:fld>
            <a:endParaRPr lang="en-SG"/>
          </a:p>
        </p:txBody>
      </p:sp>
      <p:sp>
        <p:nvSpPr>
          <p:cNvPr id="29" name="Footer Placeholder 28"/>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CDAB48E4-5552-4521-ABE1-51E61A2A9BDD}" type="slidenum">
              <a:rPr lang="en-SG" smtClean="0"/>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28D69690-BA31-4983-8D85-A23B9A1F7306}" type="datetimeFigureOut">
              <a:rPr lang="en-SG" smtClean="0"/>
              <a:t>20/7/2013</a:t>
            </a:fld>
            <a:endParaRPr lang="en-SG"/>
          </a:p>
        </p:txBody>
      </p:sp>
      <p:sp>
        <p:nvSpPr>
          <p:cNvPr id="5" name="Footer Placeholder 4"/>
          <p:cNvSpPr>
            <a:spLocks noGrp="1"/>
          </p:cNvSpPr>
          <p:nvPr>
            <p:ph type="ftr" sz="quarter" idx="11"/>
          </p:nvPr>
        </p:nvSpPr>
        <p:spPr/>
        <p:txBody>
          <a:bodyPr/>
          <a:lstStyle/>
          <a:p>
            <a:endParaRPr lang="en-SG"/>
          </a:p>
        </p:txBody>
      </p:sp>
      <p:sp>
        <p:nvSpPr>
          <p:cNvPr id="31" name="Slide Number Placeholder 30"/>
          <p:cNvSpPr>
            <a:spLocks noGrp="1"/>
          </p:cNvSpPr>
          <p:nvPr>
            <p:ph type="sldNum" sz="quarter" idx="12"/>
          </p:nvPr>
        </p:nvSpPr>
        <p:spPr/>
        <p:txBody>
          <a:bodyPr/>
          <a:lstStyle/>
          <a:p>
            <a:fld id="{CDAB48E4-5552-4521-ABE1-51E61A2A9BDD}" type="slidenum">
              <a:rPr lang="en-SG" smtClean="0"/>
              <a:t>‹#›</a:t>
            </a:fld>
            <a:endParaRPr lang="en-SG"/>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D69690-BA31-4983-8D85-A23B9A1F7306}" type="datetimeFigureOut">
              <a:rPr lang="en-SG" smtClean="0"/>
              <a:t>20/7/2013</a:t>
            </a:fld>
            <a:endParaRPr lang="en-SG"/>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SG"/>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DAB48E4-5552-4521-ABE1-51E61A2A9BDD}" type="slidenum">
              <a:rPr lang="en-SG" smtClean="0"/>
              <a:t>‹#›</a:t>
            </a:fld>
            <a:endParaRPr lang="en-SG"/>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Of Jars &amp; Glory</a:t>
            </a:r>
            <a:endParaRPr lang="en-SG" b="1" dirty="0"/>
          </a:p>
        </p:txBody>
      </p:sp>
      <p:sp>
        <p:nvSpPr>
          <p:cNvPr id="3" name="Subtitle 2"/>
          <p:cNvSpPr>
            <a:spLocks noGrp="1"/>
          </p:cNvSpPr>
          <p:nvPr>
            <p:ph type="subTitle" idx="1"/>
          </p:nvPr>
        </p:nvSpPr>
        <p:spPr/>
        <p:txBody>
          <a:bodyPr>
            <a:normAutofit fontScale="77500" lnSpcReduction="20000"/>
          </a:bodyPr>
          <a:lstStyle/>
          <a:p>
            <a:r>
              <a:rPr lang="en-US" sz="2400" dirty="0" smtClean="0"/>
              <a:t>Saturday Service</a:t>
            </a:r>
          </a:p>
          <a:p>
            <a:r>
              <a:rPr lang="en-US" sz="2400" dirty="0" smtClean="0"/>
              <a:t>20 July 2013</a:t>
            </a:r>
          </a:p>
          <a:p>
            <a:r>
              <a:rPr lang="en-US" sz="2400" dirty="0" smtClean="0"/>
              <a:t>Cecil </a:t>
            </a:r>
            <a:r>
              <a:rPr lang="en-US" sz="2400" dirty="0" err="1" smtClean="0"/>
              <a:t>Ang</a:t>
            </a:r>
            <a:endParaRPr lang="en-SG" sz="2400" dirty="0"/>
          </a:p>
        </p:txBody>
      </p:sp>
      <p:pic>
        <p:nvPicPr>
          <p:cNvPr id="4" name="Picture 5" descr="http://ts3.mm.bing.net/th?id=H.4525161448801894&amp;pid=1.7&amp;w=173&amp;h=138&amp;c=7&amp;r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3717032"/>
            <a:ext cx="1981200"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http://ts2.mm.bing.net/th?id=H.4890289510285989&amp;pid=1.7&amp;w=115&amp;h=138&amp;c=7&amp;rs=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224" y="3123393"/>
            <a:ext cx="1800200" cy="2160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97247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latin typeface="Arial" pitchFamily="34" charset="0"/>
                <a:cs typeface="Arial" pitchFamily="34" charset="0"/>
              </a:rPr>
              <a:t>Subject to carnal inclinations </a:t>
            </a:r>
            <a:br>
              <a:rPr lang="en-US" b="1" dirty="0">
                <a:latin typeface="Arial" pitchFamily="34" charset="0"/>
                <a:cs typeface="Arial" pitchFamily="34" charset="0"/>
              </a:rPr>
            </a:br>
            <a:endParaRPr lang="en-SG" b="1" dirty="0"/>
          </a:p>
        </p:txBody>
      </p:sp>
      <p:sp>
        <p:nvSpPr>
          <p:cNvPr id="3" name="Content Placeholder 2"/>
          <p:cNvSpPr>
            <a:spLocks noGrp="1"/>
          </p:cNvSpPr>
          <p:nvPr>
            <p:ph idx="1"/>
          </p:nvPr>
        </p:nvSpPr>
        <p:spPr/>
        <p:txBody>
          <a:bodyPr/>
          <a:lstStyle/>
          <a:p>
            <a:pPr marL="0" indent="0">
              <a:buNone/>
            </a:pPr>
            <a:r>
              <a:rPr lang="en-US" dirty="0">
                <a:latin typeface="Arial" pitchFamily="34" charset="0"/>
                <a:cs typeface="Arial" pitchFamily="34" charset="0"/>
              </a:rPr>
              <a:t>When the disciples James and John saw this, they asked, “Lord, do you want us to call fire down from heaven to destroy them?” </a:t>
            </a:r>
            <a:r>
              <a:rPr lang="en-US" baseline="30000" dirty="0">
                <a:latin typeface="Arial" pitchFamily="34" charset="0"/>
                <a:cs typeface="Arial" pitchFamily="34" charset="0"/>
              </a:rPr>
              <a:t> </a:t>
            </a:r>
            <a:r>
              <a:rPr lang="en-US" dirty="0">
                <a:latin typeface="Arial" pitchFamily="34" charset="0"/>
                <a:cs typeface="Arial" pitchFamily="34" charset="0"/>
              </a:rPr>
              <a:t>But Jesus turned and rebuked them.   </a:t>
            </a:r>
            <a:endParaRPr lang="en-US" dirty="0" smtClean="0">
              <a:latin typeface="Arial" pitchFamily="34" charset="0"/>
              <a:cs typeface="Arial" pitchFamily="34" charset="0"/>
            </a:endParaRPr>
          </a:p>
          <a:p>
            <a:pPr marL="0" indent="0">
              <a:buNone/>
            </a:pPr>
            <a:r>
              <a:rPr lang="en-US" dirty="0">
                <a:latin typeface="Arial" pitchFamily="34" charset="0"/>
                <a:cs typeface="Arial" pitchFamily="34" charset="0"/>
              </a:rPr>
              <a:t>	</a:t>
            </a:r>
            <a:r>
              <a:rPr lang="en-US" dirty="0" smtClean="0">
                <a:latin typeface="Arial" pitchFamily="34" charset="0"/>
                <a:cs typeface="Arial" pitchFamily="34" charset="0"/>
              </a:rPr>
              <a:t>					</a:t>
            </a:r>
            <a:r>
              <a:rPr lang="en-US" dirty="0" err="1" smtClean="0">
                <a:latin typeface="Arial" pitchFamily="34" charset="0"/>
                <a:cs typeface="Arial" pitchFamily="34" charset="0"/>
              </a:rPr>
              <a:t>Lk</a:t>
            </a:r>
            <a:r>
              <a:rPr lang="en-US" dirty="0" smtClean="0">
                <a:latin typeface="Arial" pitchFamily="34" charset="0"/>
                <a:cs typeface="Arial" pitchFamily="34" charset="0"/>
              </a:rPr>
              <a:t> </a:t>
            </a:r>
            <a:r>
              <a:rPr lang="en-US" dirty="0">
                <a:latin typeface="Arial" pitchFamily="34" charset="0"/>
                <a:cs typeface="Arial" pitchFamily="34" charset="0"/>
              </a:rPr>
              <a:t>9:54-55 NIV</a:t>
            </a:r>
            <a:endParaRPr lang="en-SG" dirty="0">
              <a:latin typeface="Arial" pitchFamily="34" charset="0"/>
              <a:cs typeface="Arial" pitchFamily="34" charset="0"/>
            </a:endParaRPr>
          </a:p>
          <a:p>
            <a:endParaRPr lang="en-SG" dirty="0"/>
          </a:p>
        </p:txBody>
      </p:sp>
    </p:spTree>
    <p:extLst>
      <p:ext uri="{BB962C8B-B14F-4D97-AF65-F5344CB8AC3E}">
        <p14:creationId xmlns:p14="http://schemas.microsoft.com/office/powerpoint/2010/main" val="25375239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latin typeface="Arial" pitchFamily="34" charset="0"/>
                <a:cs typeface="Arial" pitchFamily="34" charset="0"/>
              </a:rPr>
              <a:t>Subject to carnal inclinations </a:t>
            </a:r>
            <a:br>
              <a:rPr lang="en-US" b="1" dirty="0">
                <a:latin typeface="Arial" pitchFamily="34" charset="0"/>
                <a:cs typeface="Arial" pitchFamily="34" charset="0"/>
              </a:rPr>
            </a:br>
            <a:endParaRPr lang="en-SG" b="1" dirty="0"/>
          </a:p>
        </p:txBody>
      </p:sp>
      <p:sp>
        <p:nvSpPr>
          <p:cNvPr id="3" name="Content Placeholder 2"/>
          <p:cNvSpPr>
            <a:spLocks noGrp="1"/>
          </p:cNvSpPr>
          <p:nvPr>
            <p:ph idx="1"/>
          </p:nvPr>
        </p:nvSpPr>
        <p:spPr/>
        <p:txBody>
          <a:bodyPr/>
          <a:lstStyle/>
          <a:p>
            <a:pPr marL="0" indent="0">
              <a:buNone/>
            </a:pPr>
            <a:r>
              <a:rPr lang="en-SG" dirty="0">
                <a:latin typeface="Arial" pitchFamily="34" charset="0"/>
                <a:cs typeface="Arial" pitchFamily="34" charset="0"/>
              </a:rPr>
              <a:t>(Now the man Moses </a:t>
            </a:r>
            <a:r>
              <a:rPr lang="en-SG" i="1" dirty="0">
                <a:latin typeface="Arial" pitchFamily="34" charset="0"/>
                <a:cs typeface="Arial" pitchFamily="34" charset="0"/>
              </a:rPr>
              <a:t>was</a:t>
            </a:r>
            <a:r>
              <a:rPr lang="en-SG" dirty="0">
                <a:latin typeface="Arial" pitchFamily="34" charset="0"/>
                <a:cs typeface="Arial" pitchFamily="34" charset="0"/>
              </a:rPr>
              <a:t> very humble, more than all men who </a:t>
            </a:r>
            <a:r>
              <a:rPr lang="en-SG" i="1" dirty="0">
                <a:latin typeface="Arial" pitchFamily="34" charset="0"/>
                <a:cs typeface="Arial" pitchFamily="34" charset="0"/>
              </a:rPr>
              <a:t>were</a:t>
            </a:r>
            <a:r>
              <a:rPr lang="en-SG" dirty="0">
                <a:latin typeface="Arial" pitchFamily="34" charset="0"/>
                <a:cs typeface="Arial" pitchFamily="34" charset="0"/>
              </a:rPr>
              <a:t> on the face of the earth</a:t>
            </a:r>
            <a:r>
              <a:rPr lang="en-SG" dirty="0" smtClean="0">
                <a:latin typeface="Arial" pitchFamily="34" charset="0"/>
                <a:cs typeface="Arial" pitchFamily="34" charset="0"/>
              </a:rPr>
              <a:t>.)  					   </a:t>
            </a:r>
            <a:r>
              <a:rPr lang="en-SG" dirty="0" err="1" smtClean="0">
                <a:latin typeface="Arial" pitchFamily="34" charset="0"/>
                <a:cs typeface="Arial" pitchFamily="34" charset="0"/>
              </a:rPr>
              <a:t>Num</a:t>
            </a:r>
            <a:r>
              <a:rPr lang="en-SG" dirty="0" smtClean="0">
                <a:latin typeface="Arial" pitchFamily="34" charset="0"/>
                <a:cs typeface="Arial" pitchFamily="34" charset="0"/>
              </a:rPr>
              <a:t> 12:3 NKJ</a:t>
            </a:r>
          </a:p>
          <a:p>
            <a:pPr marL="0" indent="0">
              <a:buNone/>
            </a:pPr>
            <a:endParaRPr lang="en-US" dirty="0">
              <a:latin typeface="Arial" pitchFamily="34" charset="0"/>
              <a:cs typeface="Arial" pitchFamily="34" charset="0"/>
            </a:endParaRPr>
          </a:p>
          <a:p>
            <a:pPr marL="0" indent="0">
              <a:buNone/>
            </a:pPr>
            <a:r>
              <a:rPr lang="en-SG" dirty="0">
                <a:latin typeface="Arial" pitchFamily="34" charset="0"/>
                <a:cs typeface="Arial" pitchFamily="34" charset="0"/>
              </a:rPr>
              <a:t>Beloved, let us love one another, for love is of God; and everyone who loves is born of God and knows God</a:t>
            </a:r>
            <a:r>
              <a:rPr lang="en-SG" dirty="0" smtClean="0">
                <a:latin typeface="Arial" pitchFamily="34" charset="0"/>
                <a:cs typeface="Arial" pitchFamily="34" charset="0"/>
              </a:rPr>
              <a:t>.  			     1 </a:t>
            </a:r>
            <a:r>
              <a:rPr lang="en-SG" dirty="0" err="1" smtClean="0">
                <a:latin typeface="Arial" pitchFamily="34" charset="0"/>
                <a:cs typeface="Arial" pitchFamily="34" charset="0"/>
              </a:rPr>
              <a:t>Jn</a:t>
            </a:r>
            <a:r>
              <a:rPr lang="en-SG" dirty="0" smtClean="0">
                <a:latin typeface="Arial" pitchFamily="34" charset="0"/>
                <a:cs typeface="Arial" pitchFamily="34" charset="0"/>
              </a:rPr>
              <a:t> 4:7 NKJ</a:t>
            </a:r>
            <a:endParaRPr lang="en-SG" dirty="0">
              <a:latin typeface="Arial" pitchFamily="34" charset="0"/>
              <a:cs typeface="Arial" pitchFamily="34" charset="0"/>
            </a:endParaRPr>
          </a:p>
          <a:p>
            <a:pPr marL="0" indent="0">
              <a:buNone/>
            </a:pPr>
            <a:endParaRPr lang="en-SG" dirty="0">
              <a:latin typeface="Arial" pitchFamily="34" charset="0"/>
              <a:cs typeface="Arial" pitchFamily="34" charset="0"/>
            </a:endParaRPr>
          </a:p>
          <a:p>
            <a:endParaRPr lang="en-SG" dirty="0"/>
          </a:p>
        </p:txBody>
      </p:sp>
    </p:spTree>
    <p:extLst>
      <p:ext uri="{BB962C8B-B14F-4D97-AF65-F5344CB8AC3E}">
        <p14:creationId xmlns:p14="http://schemas.microsoft.com/office/powerpoint/2010/main" val="23393614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500" b="1" dirty="0">
                <a:latin typeface="Arial" pitchFamily="34" charset="0"/>
                <a:cs typeface="Arial" pitchFamily="34" charset="0"/>
              </a:rPr>
              <a:t>Subject to disappointment </a:t>
            </a:r>
            <a:r>
              <a:rPr lang="en-US" sz="2500" b="1" dirty="0" smtClean="0">
                <a:latin typeface="Arial" pitchFamily="34" charset="0"/>
                <a:cs typeface="Arial" pitchFamily="34" charset="0"/>
              </a:rPr>
              <a:t>&amp; disillusionment </a:t>
            </a:r>
            <a:r>
              <a:rPr lang="en-SG" sz="2600" b="1" dirty="0">
                <a:latin typeface="Arial" pitchFamily="34" charset="0"/>
                <a:cs typeface="Arial" pitchFamily="34" charset="0"/>
              </a:rPr>
              <a:t/>
            </a:r>
            <a:br>
              <a:rPr lang="en-SG" sz="2600" b="1" dirty="0">
                <a:latin typeface="Arial" pitchFamily="34" charset="0"/>
                <a:cs typeface="Arial" pitchFamily="34" charset="0"/>
              </a:rPr>
            </a:br>
            <a:endParaRPr lang="en-SG" sz="2600" b="1" dirty="0"/>
          </a:p>
        </p:txBody>
      </p:sp>
      <p:sp>
        <p:nvSpPr>
          <p:cNvPr id="3" name="Content Placeholder 2"/>
          <p:cNvSpPr>
            <a:spLocks noGrp="1"/>
          </p:cNvSpPr>
          <p:nvPr>
            <p:ph idx="1"/>
          </p:nvPr>
        </p:nvSpPr>
        <p:spPr/>
        <p:txBody>
          <a:bodyPr/>
          <a:lstStyle/>
          <a:p>
            <a:pPr marL="0" indent="0">
              <a:buNone/>
            </a:pPr>
            <a:r>
              <a:rPr lang="en-SG" dirty="0">
                <a:latin typeface="Arial" pitchFamily="34" charset="0"/>
                <a:cs typeface="Arial" pitchFamily="34" charset="0"/>
              </a:rPr>
              <a:t>John’s disciples told him about all these things. Calling two of them, he sent them to the Lord to ask, “Are you the one who is to come, or should we expect someone else?”         </a:t>
            </a:r>
            <a:endParaRPr lang="en-SG" dirty="0" smtClean="0">
              <a:latin typeface="Arial" pitchFamily="34" charset="0"/>
              <a:cs typeface="Arial" pitchFamily="34" charset="0"/>
            </a:endParaRPr>
          </a:p>
          <a:p>
            <a:pPr marL="0" indent="0">
              <a:buNone/>
            </a:pPr>
            <a:r>
              <a:rPr lang="en-SG" dirty="0">
                <a:latin typeface="Arial" pitchFamily="34" charset="0"/>
                <a:cs typeface="Arial" pitchFamily="34" charset="0"/>
              </a:rPr>
              <a:t>	</a:t>
            </a:r>
            <a:r>
              <a:rPr lang="en-SG" dirty="0" smtClean="0">
                <a:latin typeface="Arial" pitchFamily="34" charset="0"/>
                <a:cs typeface="Arial" pitchFamily="34" charset="0"/>
              </a:rPr>
              <a:t>					</a:t>
            </a:r>
            <a:r>
              <a:rPr lang="en-SG" dirty="0" err="1" smtClean="0">
                <a:latin typeface="Arial" pitchFamily="34" charset="0"/>
                <a:cs typeface="Arial" pitchFamily="34" charset="0"/>
              </a:rPr>
              <a:t>Lk</a:t>
            </a:r>
            <a:r>
              <a:rPr lang="en-SG" dirty="0" smtClean="0">
                <a:latin typeface="Arial" pitchFamily="34" charset="0"/>
                <a:cs typeface="Arial" pitchFamily="34" charset="0"/>
              </a:rPr>
              <a:t> </a:t>
            </a:r>
            <a:r>
              <a:rPr lang="en-SG" dirty="0">
                <a:latin typeface="Arial" pitchFamily="34" charset="0"/>
                <a:cs typeface="Arial" pitchFamily="34" charset="0"/>
              </a:rPr>
              <a:t>7:18-19 NIV</a:t>
            </a:r>
          </a:p>
          <a:p>
            <a:endParaRPr lang="en-SG" dirty="0"/>
          </a:p>
        </p:txBody>
      </p:sp>
    </p:spTree>
    <p:extLst>
      <p:ext uri="{BB962C8B-B14F-4D97-AF65-F5344CB8AC3E}">
        <p14:creationId xmlns:p14="http://schemas.microsoft.com/office/powerpoint/2010/main" val="8941941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500" b="1" dirty="0">
                <a:latin typeface="Arial" pitchFamily="34" charset="0"/>
                <a:cs typeface="Arial" pitchFamily="34" charset="0"/>
              </a:rPr>
              <a:t>Subject to disappointment </a:t>
            </a:r>
            <a:r>
              <a:rPr lang="en-US" sz="2500" b="1" dirty="0" smtClean="0">
                <a:latin typeface="Arial" pitchFamily="34" charset="0"/>
                <a:cs typeface="Arial" pitchFamily="34" charset="0"/>
              </a:rPr>
              <a:t>&amp; disillusionment </a:t>
            </a:r>
            <a:r>
              <a:rPr lang="en-SG" sz="2600" b="1" dirty="0">
                <a:latin typeface="Arial" pitchFamily="34" charset="0"/>
                <a:cs typeface="Arial" pitchFamily="34" charset="0"/>
              </a:rPr>
              <a:t/>
            </a:r>
            <a:br>
              <a:rPr lang="en-SG" sz="2600" b="1" dirty="0">
                <a:latin typeface="Arial" pitchFamily="34" charset="0"/>
                <a:cs typeface="Arial" pitchFamily="34" charset="0"/>
              </a:rPr>
            </a:br>
            <a:endParaRPr lang="en-SG" sz="2600" b="1" dirty="0"/>
          </a:p>
        </p:txBody>
      </p:sp>
      <p:sp>
        <p:nvSpPr>
          <p:cNvPr id="3" name="Content Placeholder 2"/>
          <p:cNvSpPr>
            <a:spLocks noGrp="1"/>
          </p:cNvSpPr>
          <p:nvPr>
            <p:ph idx="1"/>
          </p:nvPr>
        </p:nvSpPr>
        <p:spPr/>
        <p:txBody>
          <a:bodyPr/>
          <a:lstStyle/>
          <a:p>
            <a:pPr marL="0" indent="0">
              <a:buNone/>
            </a:pPr>
            <a:r>
              <a:rPr lang="en-SG" dirty="0">
                <a:latin typeface="Arial" pitchFamily="34" charset="0"/>
                <a:cs typeface="Arial" pitchFamily="34" charset="0"/>
              </a:rPr>
              <a:t>“Go and tell John the things you have seen and heard: that </a:t>
            </a:r>
            <a:r>
              <a:rPr lang="en-SG" i="1" dirty="0">
                <a:latin typeface="Arial" pitchFamily="34" charset="0"/>
                <a:cs typeface="Arial" pitchFamily="34" charset="0"/>
              </a:rPr>
              <a:t>the</a:t>
            </a:r>
            <a:r>
              <a:rPr lang="en-SG" dirty="0">
                <a:latin typeface="Arial" pitchFamily="34" charset="0"/>
                <a:cs typeface="Arial" pitchFamily="34" charset="0"/>
              </a:rPr>
              <a:t> blind see, </a:t>
            </a:r>
            <a:r>
              <a:rPr lang="en-SG" i="1" dirty="0">
                <a:latin typeface="Arial" pitchFamily="34" charset="0"/>
                <a:cs typeface="Arial" pitchFamily="34" charset="0"/>
              </a:rPr>
              <a:t>the</a:t>
            </a:r>
            <a:r>
              <a:rPr lang="en-SG" dirty="0">
                <a:latin typeface="Arial" pitchFamily="34" charset="0"/>
                <a:cs typeface="Arial" pitchFamily="34" charset="0"/>
              </a:rPr>
              <a:t> lame walk, </a:t>
            </a:r>
            <a:r>
              <a:rPr lang="en-SG" i="1" dirty="0">
                <a:latin typeface="Arial" pitchFamily="34" charset="0"/>
                <a:cs typeface="Arial" pitchFamily="34" charset="0"/>
              </a:rPr>
              <a:t>the</a:t>
            </a:r>
            <a:r>
              <a:rPr lang="en-SG" dirty="0">
                <a:latin typeface="Arial" pitchFamily="34" charset="0"/>
                <a:cs typeface="Arial" pitchFamily="34" charset="0"/>
              </a:rPr>
              <a:t> lepers are cleansed, </a:t>
            </a:r>
            <a:r>
              <a:rPr lang="en-SG" i="1" dirty="0">
                <a:latin typeface="Arial" pitchFamily="34" charset="0"/>
                <a:cs typeface="Arial" pitchFamily="34" charset="0"/>
              </a:rPr>
              <a:t>the</a:t>
            </a:r>
            <a:r>
              <a:rPr lang="en-SG" dirty="0">
                <a:latin typeface="Arial" pitchFamily="34" charset="0"/>
                <a:cs typeface="Arial" pitchFamily="34" charset="0"/>
              </a:rPr>
              <a:t> deaf hear, </a:t>
            </a:r>
            <a:r>
              <a:rPr lang="en-SG" i="1" dirty="0">
                <a:latin typeface="Arial" pitchFamily="34" charset="0"/>
                <a:cs typeface="Arial" pitchFamily="34" charset="0"/>
              </a:rPr>
              <a:t>the</a:t>
            </a:r>
            <a:r>
              <a:rPr lang="en-SG" dirty="0">
                <a:latin typeface="Arial" pitchFamily="34" charset="0"/>
                <a:cs typeface="Arial" pitchFamily="34" charset="0"/>
              </a:rPr>
              <a:t> dead are raised, </a:t>
            </a:r>
            <a:r>
              <a:rPr lang="en-SG" i="1" dirty="0">
                <a:latin typeface="Arial" pitchFamily="34" charset="0"/>
                <a:cs typeface="Arial" pitchFamily="34" charset="0"/>
              </a:rPr>
              <a:t>the</a:t>
            </a:r>
            <a:r>
              <a:rPr lang="en-SG" dirty="0">
                <a:latin typeface="Arial" pitchFamily="34" charset="0"/>
                <a:cs typeface="Arial" pitchFamily="34" charset="0"/>
              </a:rPr>
              <a:t> poor have the gospel preached to them. </a:t>
            </a:r>
            <a:r>
              <a:rPr lang="en-SG" baseline="30000" dirty="0">
                <a:latin typeface="Arial" pitchFamily="34" charset="0"/>
                <a:cs typeface="Arial" pitchFamily="34" charset="0"/>
              </a:rPr>
              <a:t> </a:t>
            </a:r>
            <a:r>
              <a:rPr lang="en-SG" dirty="0">
                <a:latin typeface="Arial" pitchFamily="34" charset="0"/>
                <a:cs typeface="Arial" pitchFamily="34" charset="0"/>
              </a:rPr>
              <a:t>And blessed is </a:t>
            </a:r>
            <a:r>
              <a:rPr lang="en-SG" i="1" dirty="0">
                <a:latin typeface="Arial" pitchFamily="34" charset="0"/>
                <a:cs typeface="Arial" pitchFamily="34" charset="0"/>
              </a:rPr>
              <a:t>he</a:t>
            </a:r>
            <a:r>
              <a:rPr lang="en-SG" dirty="0">
                <a:latin typeface="Arial" pitchFamily="34" charset="0"/>
                <a:cs typeface="Arial" pitchFamily="34" charset="0"/>
              </a:rPr>
              <a:t> who is not offended because of Me.”   </a:t>
            </a:r>
            <a:r>
              <a:rPr lang="en-SG" dirty="0" smtClean="0">
                <a:latin typeface="Arial" pitchFamily="34" charset="0"/>
                <a:cs typeface="Arial" pitchFamily="34" charset="0"/>
              </a:rPr>
              <a:t>			</a:t>
            </a:r>
            <a:r>
              <a:rPr lang="en-SG" dirty="0" err="1" smtClean="0">
                <a:latin typeface="Arial" pitchFamily="34" charset="0"/>
                <a:cs typeface="Arial" pitchFamily="34" charset="0"/>
              </a:rPr>
              <a:t>Lk</a:t>
            </a:r>
            <a:r>
              <a:rPr lang="en-SG" dirty="0" smtClean="0">
                <a:latin typeface="Arial" pitchFamily="34" charset="0"/>
                <a:cs typeface="Arial" pitchFamily="34" charset="0"/>
              </a:rPr>
              <a:t> </a:t>
            </a:r>
            <a:r>
              <a:rPr lang="en-SG" dirty="0">
                <a:latin typeface="Arial" pitchFamily="34" charset="0"/>
                <a:cs typeface="Arial" pitchFamily="34" charset="0"/>
              </a:rPr>
              <a:t>7:22-23 NKJ</a:t>
            </a:r>
          </a:p>
          <a:p>
            <a:endParaRPr lang="en-SG" dirty="0"/>
          </a:p>
        </p:txBody>
      </p:sp>
    </p:spTree>
    <p:extLst>
      <p:ext uri="{BB962C8B-B14F-4D97-AF65-F5344CB8AC3E}">
        <p14:creationId xmlns:p14="http://schemas.microsoft.com/office/powerpoint/2010/main" val="40232803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200" b="1" dirty="0" smtClean="0">
                <a:latin typeface="Arial" pitchFamily="34" charset="0"/>
                <a:cs typeface="Arial" pitchFamily="34" charset="0"/>
              </a:rPr>
              <a:t>Extending GOD’S GLORY ON EARTH</a:t>
            </a:r>
            <a:endParaRPr lang="en-SG" sz="3200" b="1" dirty="0"/>
          </a:p>
        </p:txBody>
      </p:sp>
      <p:sp>
        <p:nvSpPr>
          <p:cNvPr id="3" name="Content Placeholder 2"/>
          <p:cNvSpPr>
            <a:spLocks noGrp="1"/>
          </p:cNvSpPr>
          <p:nvPr>
            <p:ph idx="1"/>
          </p:nvPr>
        </p:nvSpPr>
        <p:spPr/>
        <p:txBody>
          <a:bodyPr/>
          <a:lstStyle/>
          <a:p>
            <a:pPr marL="0" indent="0">
              <a:buNone/>
            </a:pPr>
            <a:r>
              <a:rPr lang="en-SG" dirty="0">
                <a:latin typeface="Arial" pitchFamily="34" charset="0"/>
                <a:cs typeface="Arial" pitchFamily="34" charset="0"/>
              </a:rPr>
              <a:t>For the earth will be filled with the knowledge of the glory of the </a:t>
            </a:r>
            <a:r>
              <a:rPr lang="en-SG" cap="small" dirty="0">
                <a:latin typeface="Arial" pitchFamily="34" charset="0"/>
                <a:cs typeface="Arial" pitchFamily="34" charset="0"/>
              </a:rPr>
              <a:t>Lord</a:t>
            </a:r>
            <a:r>
              <a:rPr lang="en-SG" dirty="0">
                <a:latin typeface="Arial" pitchFamily="34" charset="0"/>
                <a:cs typeface="Arial" pitchFamily="34" charset="0"/>
              </a:rPr>
              <a:t>, as the waters cover the sea.     </a:t>
            </a:r>
            <a:r>
              <a:rPr lang="en-SG" dirty="0" smtClean="0">
                <a:latin typeface="Arial" pitchFamily="34" charset="0"/>
                <a:cs typeface="Arial" pitchFamily="34" charset="0"/>
              </a:rPr>
              <a:t> 				  </a:t>
            </a:r>
            <a:r>
              <a:rPr lang="en-SG" dirty="0" err="1" smtClean="0">
                <a:latin typeface="Arial" pitchFamily="34" charset="0"/>
                <a:cs typeface="Arial" pitchFamily="34" charset="0"/>
              </a:rPr>
              <a:t>Hab</a:t>
            </a:r>
            <a:r>
              <a:rPr lang="en-SG" dirty="0" smtClean="0">
                <a:latin typeface="Arial" pitchFamily="34" charset="0"/>
                <a:cs typeface="Arial" pitchFamily="34" charset="0"/>
              </a:rPr>
              <a:t> </a:t>
            </a:r>
            <a:r>
              <a:rPr lang="en-SG" dirty="0">
                <a:latin typeface="Arial" pitchFamily="34" charset="0"/>
                <a:cs typeface="Arial" pitchFamily="34" charset="0"/>
              </a:rPr>
              <a:t>2:14 NIV</a:t>
            </a:r>
          </a:p>
          <a:p>
            <a:endParaRPr lang="en-SG" dirty="0"/>
          </a:p>
        </p:txBody>
      </p:sp>
      <p:pic>
        <p:nvPicPr>
          <p:cNvPr id="2050" name="Picture 2" descr="http://ts1.mm.bing.net/th?id=H.4596286127079468&amp;pid=1.7&amp;w=212&amp;h=155&amp;c=7&amp;r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3933056"/>
            <a:ext cx="2880320" cy="2105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32803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itchFamily="34" charset="0"/>
                <a:cs typeface="Arial" pitchFamily="34" charset="0"/>
              </a:rPr>
              <a:t>VESSEL OF HONOUR</a:t>
            </a:r>
            <a:endParaRPr lang="en-SG" b="1" dirty="0">
              <a:latin typeface="Arial" pitchFamily="34" charset="0"/>
              <a:cs typeface="Arial" pitchFamily="34" charset="0"/>
            </a:endParaRPr>
          </a:p>
        </p:txBody>
      </p:sp>
      <p:sp>
        <p:nvSpPr>
          <p:cNvPr id="3" name="Content Placeholder 2"/>
          <p:cNvSpPr>
            <a:spLocks noGrp="1"/>
          </p:cNvSpPr>
          <p:nvPr>
            <p:ph idx="1"/>
          </p:nvPr>
        </p:nvSpPr>
        <p:spPr/>
        <p:txBody>
          <a:bodyPr/>
          <a:lstStyle/>
          <a:p>
            <a:pPr marL="0" indent="0">
              <a:buNone/>
            </a:pPr>
            <a:r>
              <a:rPr lang="en-US" dirty="0">
                <a:latin typeface="Arial" pitchFamily="34" charset="0"/>
                <a:cs typeface="Arial" pitchFamily="34" charset="0"/>
              </a:rPr>
              <a:t>But in a great house there are not only vessels of gold and silver, but also of wood and clay, some for honor and some for dishonor. Therefore if anyone </a:t>
            </a:r>
            <a:r>
              <a:rPr lang="en-US" dirty="0">
                <a:solidFill>
                  <a:srgbClr val="FF0000"/>
                </a:solidFill>
                <a:latin typeface="Arial" pitchFamily="34" charset="0"/>
                <a:cs typeface="Arial" pitchFamily="34" charset="0"/>
              </a:rPr>
              <a:t>cleanses</a:t>
            </a:r>
            <a:r>
              <a:rPr lang="en-US" dirty="0">
                <a:latin typeface="Arial" pitchFamily="34" charset="0"/>
                <a:cs typeface="Arial" pitchFamily="34" charset="0"/>
              </a:rPr>
              <a:t> himself from the latter, he will be a vessel for honor, </a:t>
            </a:r>
            <a:r>
              <a:rPr lang="en-US" dirty="0">
                <a:solidFill>
                  <a:srgbClr val="0070C0"/>
                </a:solidFill>
                <a:latin typeface="Arial" pitchFamily="34" charset="0"/>
                <a:cs typeface="Arial" pitchFamily="34" charset="0"/>
              </a:rPr>
              <a:t>sanctified</a:t>
            </a:r>
            <a:r>
              <a:rPr lang="en-US" dirty="0">
                <a:latin typeface="Arial" pitchFamily="34" charset="0"/>
                <a:cs typeface="Arial" pitchFamily="34" charset="0"/>
              </a:rPr>
              <a:t> and </a:t>
            </a:r>
            <a:r>
              <a:rPr lang="en-US" dirty="0">
                <a:solidFill>
                  <a:srgbClr val="0070C0"/>
                </a:solidFill>
                <a:latin typeface="Arial" pitchFamily="34" charset="0"/>
                <a:cs typeface="Arial" pitchFamily="34" charset="0"/>
              </a:rPr>
              <a:t>useful</a:t>
            </a:r>
            <a:r>
              <a:rPr lang="en-US" dirty="0">
                <a:latin typeface="Arial" pitchFamily="34" charset="0"/>
                <a:cs typeface="Arial" pitchFamily="34" charset="0"/>
              </a:rPr>
              <a:t> for the Master, </a:t>
            </a:r>
            <a:r>
              <a:rPr lang="en-US" dirty="0">
                <a:solidFill>
                  <a:srgbClr val="0070C0"/>
                </a:solidFill>
                <a:latin typeface="Arial" pitchFamily="34" charset="0"/>
                <a:cs typeface="Arial" pitchFamily="34" charset="0"/>
              </a:rPr>
              <a:t>prepared for every good work</a:t>
            </a:r>
            <a:r>
              <a:rPr lang="en-US" dirty="0">
                <a:latin typeface="Arial" pitchFamily="34" charset="0"/>
                <a:cs typeface="Arial" pitchFamily="34" charset="0"/>
              </a:rPr>
              <a:t>.  			</a:t>
            </a:r>
            <a:r>
              <a:rPr lang="en-US" dirty="0" smtClean="0">
                <a:latin typeface="Arial" pitchFamily="34" charset="0"/>
                <a:cs typeface="Arial" pitchFamily="34" charset="0"/>
              </a:rPr>
              <a:t>2 </a:t>
            </a:r>
            <a:r>
              <a:rPr lang="en-US" dirty="0">
                <a:latin typeface="Arial" pitchFamily="34" charset="0"/>
                <a:cs typeface="Arial" pitchFamily="34" charset="0"/>
              </a:rPr>
              <a:t>Tim 2:20-21  NKJ</a:t>
            </a:r>
            <a:endParaRPr lang="en-SG" dirty="0">
              <a:latin typeface="Arial" pitchFamily="34" charset="0"/>
              <a:cs typeface="Arial" pitchFamily="34" charset="0"/>
            </a:endParaRPr>
          </a:p>
          <a:p>
            <a:endParaRPr lang="en-SG" dirty="0"/>
          </a:p>
        </p:txBody>
      </p:sp>
      <p:pic>
        <p:nvPicPr>
          <p:cNvPr id="4098" name="Picture 2" descr="http://ts3.mm.bing.net/th?id=H.4602548185989702&amp;pid=1.7&amp;w=99&amp;h=148&amp;c=7&amp;r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368" y="5157191"/>
            <a:ext cx="1060304" cy="1585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3476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itchFamily="34" charset="0"/>
                <a:cs typeface="Arial" pitchFamily="34" charset="0"/>
              </a:rPr>
              <a:t>DEEDS OF THE FLESH</a:t>
            </a:r>
            <a:endParaRPr lang="en-SG" b="1" dirty="0">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US" dirty="0">
                <a:latin typeface="Arial" pitchFamily="34" charset="0"/>
                <a:cs typeface="Arial" pitchFamily="34" charset="0"/>
              </a:rPr>
              <a:t>Now the deeds of the flesh are evident, which are: immorality, impurity, sensuality, </a:t>
            </a:r>
            <a:r>
              <a:rPr lang="en-US" altLang="zh-CN" dirty="0">
                <a:latin typeface="Arial" pitchFamily="34" charset="0"/>
                <a:ea typeface="SimSun" pitchFamily="2" charset="-122"/>
                <a:cs typeface="Arial" pitchFamily="34" charset="0"/>
              </a:rPr>
              <a:t> </a:t>
            </a:r>
            <a:r>
              <a:rPr lang="en-US" dirty="0" smtClean="0">
                <a:latin typeface="Arial" pitchFamily="34" charset="0"/>
                <a:cs typeface="Arial" pitchFamily="34" charset="0"/>
              </a:rPr>
              <a:t>idolatry</a:t>
            </a:r>
            <a:r>
              <a:rPr lang="en-US" dirty="0">
                <a:latin typeface="Arial" pitchFamily="34" charset="0"/>
                <a:cs typeface="Arial" pitchFamily="34" charset="0"/>
              </a:rPr>
              <a:t>, sorcery, enmities, strife, jealousy, outbursts of anger, disputes, dissensions, factions, </a:t>
            </a:r>
            <a:r>
              <a:rPr lang="en-US" dirty="0" smtClean="0">
                <a:latin typeface="Arial" pitchFamily="34" charset="0"/>
                <a:cs typeface="Arial" pitchFamily="34" charset="0"/>
              </a:rPr>
              <a:t>envying</a:t>
            </a:r>
            <a:r>
              <a:rPr lang="en-US" dirty="0">
                <a:latin typeface="Arial" pitchFamily="34" charset="0"/>
                <a:cs typeface="Arial" pitchFamily="34" charset="0"/>
              </a:rPr>
              <a:t>, drunkenness, carousing, and things like these, of which I forewarn you, just as I have forewarned you, that </a:t>
            </a:r>
            <a:r>
              <a:rPr lang="en-US" dirty="0">
                <a:solidFill>
                  <a:srgbClr val="FF0000"/>
                </a:solidFill>
                <a:latin typeface="Arial" pitchFamily="34" charset="0"/>
                <a:cs typeface="Arial" pitchFamily="34" charset="0"/>
              </a:rPr>
              <a:t>those who practice such things will not inherit the kingdom of God</a:t>
            </a:r>
            <a:r>
              <a:rPr lang="en-US" dirty="0">
                <a:latin typeface="Arial" pitchFamily="34" charset="0"/>
                <a:cs typeface="Arial" pitchFamily="34" charset="0"/>
              </a:rPr>
              <a:t>. </a:t>
            </a:r>
            <a:r>
              <a:rPr lang="en-US" dirty="0" smtClean="0">
                <a:latin typeface="Arial" pitchFamily="34" charset="0"/>
                <a:cs typeface="Arial" pitchFamily="34" charset="0"/>
              </a:rPr>
              <a:t>   </a:t>
            </a:r>
          </a:p>
          <a:p>
            <a:pPr marL="0" indent="0">
              <a:buNone/>
            </a:pPr>
            <a:r>
              <a:rPr lang="en-US" dirty="0">
                <a:latin typeface="Arial" pitchFamily="34" charset="0"/>
                <a:cs typeface="Arial" pitchFamily="34" charset="0"/>
              </a:rPr>
              <a:t>	</a:t>
            </a:r>
            <a:r>
              <a:rPr lang="en-US" dirty="0" smtClean="0">
                <a:latin typeface="Arial" pitchFamily="34" charset="0"/>
                <a:cs typeface="Arial" pitchFamily="34" charset="0"/>
              </a:rPr>
              <a:t>				    Gal 5:19-21 NASB</a:t>
            </a:r>
            <a:endParaRPr lang="en-SG" dirty="0">
              <a:latin typeface="Arial" pitchFamily="34" charset="0"/>
              <a:cs typeface="Arial" pitchFamily="34" charset="0"/>
            </a:endParaRPr>
          </a:p>
        </p:txBody>
      </p:sp>
    </p:spTree>
    <p:extLst>
      <p:ext uri="{BB962C8B-B14F-4D97-AF65-F5344CB8AC3E}">
        <p14:creationId xmlns:p14="http://schemas.microsoft.com/office/powerpoint/2010/main" val="9762933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95536" y="116632"/>
            <a:ext cx="7010400" cy="1410543"/>
          </a:xfrm>
        </p:spPr>
        <p:txBody>
          <a:bodyPr>
            <a:normAutofit/>
          </a:bodyPr>
          <a:lstStyle/>
          <a:p>
            <a:r>
              <a:rPr lang="en-US" altLang="zh-CN" b="1" dirty="0">
                <a:solidFill>
                  <a:schemeClr val="tx1"/>
                </a:solidFill>
                <a:latin typeface="Arial" pitchFamily="34" charset="0"/>
                <a:ea typeface="SimSun" pitchFamily="2" charset="-122"/>
                <a:cs typeface="Arial" pitchFamily="34" charset="0"/>
              </a:rPr>
              <a:t>Deeds of the </a:t>
            </a:r>
            <a:r>
              <a:rPr lang="en-US" altLang="zh-CN" b="1" dirty="0" smtClean="0">
                <a:solidFill>
                  <a:schemeClr val="tx1"/>
                </a:solidFill>
                <a:latin typeface="Arial" pitchFamily="34" charset="0"/>
                <a:ea typeface="SimSun" pitchFamily="2" charset="-122"/>
                <a:cs typeface="Arial" pitchFamily="34" charset="0"/>
              </a:rPr>
              <a:t>flesh </a:t>
            </a:r>
            <a:endParaRPr lang="en-US" altLang="zh-CN" b="1" dirty="0">
              <a:solidFill>
                <a:schemeClr val="tx1"/>
              </a:solidFill>
              <a:latin typeface="Arial" pitchFamily="34" charset="0"/>
              <a:ea typeface="SimSun" pitchFamily="2" charset="-122"/>
              <a:cs typeface="Arial" pitchFamily="34" charset="0"/>
            </a:endParaRPr>
          </a:p>
        </p:txBody>
      </p:sp>
      <p:graphicFrame>
        <p:nvGraphicFramePr>
          <p:cNvPr id="12334" name="Group 46"/>
          <p:cNvGraphicFramePr>
            <a:graphicFrameLocks noGrp="1"/>
          </p:cNvGraphicFramePr>
          <p:nvPr>
            <p:ph idx="1"/>
            <p:extLst>
              <p:ext uri="{D42A27DB-BD31-4B8C-83A1-F6EECF244321}">
                <p14:modId xmlns:p14="http://schemas.microsoft.com/office/powerpoint/2010/main" val="3941916140"/>
              </p:ext>
            </p:extLst>
          </p:nvPr>
        </p:nvGraphicFramePr>
        <p:xfrm>
          <a:off x="827584" y="1844824"/>
          <a:ext cx="7010400" cy="3888432"/>
        </p:xfrm>
        <a:graphic>
          <a:graphicData uri="http://schemas.openxmlformats.org/drawingml/2006/table">
            <a:tbl>
              <a:tblPr/>
              <a:tblGrid>
                <a:gridCol w="3505200"/>
                <a:gridCol w="3505200"/>
              </a:tblGrid>
              <a:tr h="2339941">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altLang="zh-CN" sz="2600" b="0" i="0" u="none" strike="noStrike" cap="none" normalizeH="0" baseline="0" dirty="0" smtClean="0">
                          <a:ln>
                            <a:noFill/>
                          </a:ln>
                          <a:solidFill>
                            <a:schemeClr val="tx2"/>
                          </a:solidFill>
                          <a:effectLst/>
                          <a:latin typeface="Arial" pitchFamily="34" charset="0"/>
                          <a:ea typeface="SimSun" pitchFamily="2" charset="-122"/>
                          <a:cs typeface="Arial" pitchFamily="34" charset="0"/>
                        </a:rPr>
                        <a:t>Immorality, Impurity, Sensuality, Drunkenness, Carousing (orgies) –  </a:t>
                      </a:r>
                      <a:r>
                        <a:rPr kumimoji="0" lang="en-US" altLang="zh-CN" sz="2600" b="1" i="0" u="none" strike="noStrike" cap="none" normalizeH="0" baseline="0" dirty="0" smtClean="0">
                          <a:ln>
                            <a:noFill/>
                          </a:ln>
                          <a:solidFill>
                            <a:srgbClr val="FF3300"/>
                          </a:solidFill>
                          <a:effectLst/>
                          <a:latin typeface="Arial" pitchFamily="34" charset="0"/>
                          <a:ea typeface="SimSun" pitchFamily="2" charset="-122"/>
                          <a:cs typeface="Arial" pitchFamily="34" charset="0"/>
                        </a:rPr>
                        <a:t>Desires</a:t>
                      </a:r>
                      <a:endParaRPr kumimoji="0" lang="en-US" sz="2600" b="1" i="0" u="none" strike="noStrike" cap="none" normalizeH="0" baseline="0" dirty="0" smtClean="0">
                        <a:ln>
                          <a:noFill/>
                        </a:ln>
                        <a:solidFill>
                          <a:srgbClr val="FF3300"/>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altLang="zh-CN" sz="2600" b="0" i="0" u="none" strike="noStrike" cap="none" normalizeH="0" baseline="0" dirty="0" smtClean="0">
                          <a:ln>
                            <a:noFill/>
                          </a:ln>
                          <a:solidFill>
                            <a:schemeClr val="tx2"/>
                          </a:solidFill>
                          <a:effectLst/>
                          <a:latin typeface="Arial" pitchFamily="34" charset="0"/>
                          <a:ea typeface="SimSun" pitchFamily="2" charset="-122"/>
                          <a:cs typeface="Arial" pitchFamily="34" charset="0"/>
                        </a:rPr>
                        <a:t>Idolatry, Sorcery (witchcraft) – </a:t>
                      </a:r>
                      <a:r>
                        <a:rPr kumimoji="0" lang="en-US" altLang="zh-CN" sz="2600" b="1" i="0" u="none" strike="noStrike" cap="none" normalizeH="0" baseline="0" dirty="0" smtClean="0">
                          <a:ln>
                            <a:noFill/>
                          </a:ln>
                          <a:solidFill>
                            <a:srgbClr val="FF3300"/>
                          </a:solidFill>
                          <a:effectLst/>
                          <a:latin typeface="Arial" pitchFamily="34" charset="0"/>
                          <a:ea typeface="SimSun" pitchFamily="2" charset="-122"/>
                          <a:cs typeface="Arial" pitchFamily="34" charset="0"/>
                        </a:rPr>
                        <a:t>Divination</a:t>
                      </a:r>
                      <a:endParaRPr kumimoji="0" lang="en-US" sz="2600" b="1" i="0" u="none" strike="noStrike" cap="none" normalizeH="0" baseline="0" dirty="0" smtClean="0">
                        <a:ln>
                          <a:noFill/>
                        </a:ln>
                        <a:solidFill>
                          <a:srgbClr val="FF3300"/>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48491">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altLang="zh-CN" sz="2600" b="0" i="0" u="none" strike="noStrike" cap="none" normalizeH="0" baseline="0" dirty="0" smtClean="0">
                          <a:ln>
                            <a:noFill/>
                          </a:ln>
                          <a:solidFill>
                            <a:schemeClr val="tx2"/>
                          </a:solidFill>
                          <a:effectLst/>
                          <a:latin typeface="Arial" pitchFamily="34" charset="0"/>
                          <a:ea typeface="SimSun" pitchFamily="2" charset="-122"/>
                          <a:cs typeface="Arial" pitchFamily="34" charset="0"/>
                        </a:rPr>
                        <a:t>Enmities, Strife, Jealousy, Outbursts of anger –  </a:t>
                      </a:r>
                      <a:r>
                        <a:rPr kumimoji="0" lang="en-US" altLang="zh-CN" sz="2600" b="1" i="0" u="none" strike="noStrike" cap="none" normalizeH="0" baseline="0" dirty="0" smtClean="0">
                          <a:ln>
                            <a:noFill/>
                          </a:ln>
                          <a:solidFill>
                            <a:srgbClr val="FF3300"/>
                          </a:solidFill>
                          <a:effectLst/>
                          <a:latin typeface="Arial" pitchFamily="34" charset="0"/>
                          <a:ea typeface="SimSun" pitchFamily="2" charset="-122"/>
                          <a:cs typeface="Arial" pitchFamily="34" charset="0"/>
                        </a:rPr>
                        <a:t>Disharmony</a:t>
                      </a:r>
                      <a:endParaRPr kumimoji="0" lang="zh-CN" altLang="en-US" sz="2600" b="1" i="0" u="none" strike="noStrike" cap="none" normalizeH="0" baseline="0" dirty="0" smtClean="0">
                        <a:ln>
                          <a:noFill/>
                        </a:ln>
                        <a:solidFill>
                          <a:srgbClr val="FF3300"/>
                        </a:solidFill>
                        <a:effectLst/>
                        <a:latin typeface="Arial" pitchFamily="34" charset="0"/>
                        <a:ea typeface="SimSun" pitchFamily="2" charset="-122"/>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altLang="zh-CN" sz="2600" b="0" i="0" u="none" strike="noStrike" cap="none" normalizeH="0" baseline="0" dirty="0" smtClean="0">
                          <a:ln>
                            <a:noFill/>
                          </a:ln>
                          <a:solidFill>
                            <a:schemeClr val="tx2"/>
                          </a:solidFill>
                          <a:effectLst/>
                          <a:latin typeface="Arial" pitchFamily="34" charset="0"/>
                          <a:ea typeface="SimSun" pitchFamily="2" charset="-122"/>
                          <a:cs typeface="Arial" pitchFamily="34" charset="0"/>
                        </a:rPr>
                        <a:t>Disputes, Dissensions, Fractions, Envying –  </a:t>
                      </a:r>
                      <a:r>
                        <a:rPr kumimoji="0" lang="en-US" altLang="zh-CN" sz="2600" b="1" i="0" u="none" strike="noStrike" cap="none" normalizeH="0" baseline="0" dirty="0" smtClean="0">
                          <a:ln>
                            <a:noFill/>
                          </a:ln>
                          <a:solidFill>
                            <a:srgbClr val="FF3300"/>
                          </a:solidFill>
                          <a:effectLst/>
                          <a:latin typeface="Arial" pitchFamily="34" charset="0"/>
                          <a:ea typeface="SimSun" pitchFamily="2" charset="-122"/>
                          <a:cs typeface="Arial" pitchFamily="34" charset="0"/>
                        </a:rPr>
                        <a:t>Disunity</a:t>
                      </a:r>
                      <a:endParaRPr kumimoji="0" lang="en-US" sz="2600" b="1" i="0" u="none" strike="noStrike" cap="none" normalizeH="0" baseline="0" dirty="0" smtClean="0">
                        <a:ln>
                          <a:noFill/>
                        </a:ln>
                        <a:solidFill>
                          <a:srgbClr val="FF3300"/>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5770533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5517"/>
            <a:ext cx="7010400" cy="1527175"/>
          </a:xfrm>
        </p:spPr>
        <p:txBody>
          <a:bodyPr/>
          <a:lstStyle/>
          <a:p>
            <a:r>
              <a:rPr lang="en-US" b="1" dirty="0" smtClean="0">
                <a:latin typeface="Arial" pitchFamily="34" charset="0"/>
                <a:cs typeface="Arial" pitchFamily="34" charset="0"/>
              </a:rPr>
              <a:t>LET YOUR GLORY FALL</a:t>
            </a:r>
            <a:endParaRPr lang="en-SG" b="1" dirty="0">
              <a:latin typeface="Arial" pitchFamily="34" charset="0"/>
              <a:cs typeface="Arial" pitchFamily="34" charset="0"/>
            </a:endParaRPr>
          </a:p>
        </p:txBody>
      </p:sp>
      <p:sp>
        <p:nvSpPr>
          <p:cNvPr id="5" name="Rectangle 4"/>
          <p:cNvSpPr/>
          <p:nvPr/>
        </p:nvSpPr>
        <p:spPr>
          <a:xfrm>
            <a:off x="683568" y="1490327"/>
            <a:ext cx="7704856" cy="5078313"/>
          </a:xfrm>
          <a:prstGeom prst="rect">
            <a:avLst/>
          </a:prstGeom>
        </p:spPr>
        <p:txBody>
          <a:bodyPr wrap="square">
            <a:spAutoFit/>
          </a:bodyPr>
          <a:lstStyle/>
          <a:p>
            <a:r>
              <a:rPr lang="en-SG" sz="3600" dirty="0">
                <a:latin typeface="Arial" pitchFamily="34" charset="0"/>
                <a:cs typeface="Arial" pitchFamily="34" charset="0"/>
              </a:rPr>
              <a:t>Father of creation, unfold your sovereign plan</a:t>
            </a:r>
            <a:br>
              <a:rPr lang="en-SG" sz="3600" dirty="0">
                <a:latin typeface="Arial" pitchFamily="34" charset="0"/>
                <a:cs typeface="Arial" pitchFamily="34" charset="0"/>
              </a:rPr>
            </a:br>
            <a:r>
              <a:rPr lang="en-SG" sz="3600" dirty="0">
                <a:latin typeface="Arial" pitchFamily="34" charset="0"/>
                <a:cs typeface="Arial" pitchFamily="34" charset="0"/>
              </a:rPr>
              <a:t>Raise up a chosen generation</a:t>
            </a:r>
            <a:br>
              <a:rPr lang="en-SG" sz="3600" dirty="0">
                <a:latin typeface="Arial" pitchFamily="34" charset="0"/>
                <a:cs typeface="Arial" pitchFamily="34" charset="0"/>
              </a:rPr>
            </a:br>
            <a:r>
              <a:rPr lang="en-SG" sz="3600" dirty="0">
                <a:latin typeface="Arial" pitchFamily="34" charset="0"/>
                <a:cs typeface="Arial" pitchFamily="34" charset="0"/>
              </a:rPr>
              <a:t>That will march through the land</a:t>
            </a:r>
            <a:br>
              <a:rPr lang="en-SG" sz="3600" dirty="0">
                <a:latin typeface="Arial" pitchFamily="34" charset="0"/>
                <a:cs typeface="Arial" pitchFamily="34" charset="0"/>
              </a:rPr>
            </a:br>
            <a:r>
              <a:rPr lang="en-SG" sz="3600" dirty="0">
                <a:latin typeface="Arial" pitchFamily="34" charset="0"/>
                <a:cs typeface="Arial" pitchFamily="34" charset="0"/>
              </a:rPr>
              <a:t>All of creation is longing</a:t>
            </a:r>
            <a:br>
              <a:rPr lang="en-SG" sz="3600" dirty="0">
                <a:latin typeface="Arial" pitchFamily="34" charset="0"/>
                <a:cs typeface="Arial" pitchFamily="34" charset="0"/>
              </a:rPr>
            </a:br>
            <a:r>
              <a:rPr lang="en-SG" sz="3600" dirty="0">
                <a:latin typeface="Arial" pitchFamily="34" charset="0"/>
                <a:cs typeface="Arial" pitchFamily="34" charset="0"/>
              </a:rPr>
              <a:t>For your unveiling of power</a:t>
            </a:r>
            <a:br>
              <a:rPr lang="en-SG" sz="3600" dirty="0">
                <a:latin typeface="Arial" pitchFamily="34" charset="0"/>
                <a:cs typeface="Arial" pitchFamily="34" charset="0"/>
              </a:rPr>
            </a:br>
            <a:r>
              <a:rPr lang="en-SG" sz="3600" dirty="0">
                <a:latin typeface="Arial" pitchFamily="34" charset="0"/>
                <a:cs typeface="Arial" pitchFamily="34" charset="0"/>
              </a:rPr>
              <a:t>Would you release your anointing</a:t>
            </a:r>
            <a:br>
              <a:rPr lang="en-SG" sz="3600" dirty="0">
                <a:latin typeface="Arial" pitchFamily="34" charset="0"/>
                <a:cs typeface="Arial" pitchFamily="34" charset="0"/>
              </a:rPr>
            </a:br>
            <a:r>
              <a:rPr lang="en-SG" sz="3600" dirty="0">
                <a:latin typeface="Arial" pitchFamily="34" charset="0"/>
                <a:cs typeface="Arial" pitchFamily="34" charset="0"/>
              </a:rPr>
              <a:t>Oh God let this be the hour</a:t>
            </a:r>
            <a:br>
              <a:rPr lang="en-SG" sz="3600" dirty="0">
                <a:latin typeface="Arial" pitchFamily="34" charset="0"/>
                <a:cs typeface="Arial" pitchFamily="34" charset="0"/>
              </a:rPr>
            </a:br>
            <a:r>
              <a:rPr lang="en-SG" dirty="0"/>
              <a:t/>
            </a:r>
            <a:br>
              <a:rPr lang="en-SG" dirty="0"/>
            </a:br>
            <a:endParaRPr lang="en-SG" dirty="0"/>
          </a:p>
        </p:txBody>
      </p:sp>
    </p:spTree>
    <p:extLst>
      <p:ext uri="{BB962C8B-B14F-4D97-AF65-F5344CB8AC3E}">
        <p14:creationId xmlns:p14="http://schemas.microsoft.com/office/powerpoint/2010/main" val="12499226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5517"/>
            <a:ext cx="7010400" cy="1527175"/>
          </a:xfrm>
        </p:spPr>
        <p:txBody>
          <a:bodyPr/>
          <a:lstStyle/>
          <a:p>
            <a:r>
              <a:rPr lang="en-US" b="1" dirty="0" smtClean="0">
                <a:latin typeface="Arial" pitchFamily="34" charset="0"/>
                <a:cs typeface="Arial" pitchFamily="34" charset="0"/>
              </a:rPr>
              <a:t>LET YOUR GLORY FALL</a:t>
            </a:r>
            <a:endParaRPr lang="en-SG" b="1" dirty="0">
              <a:latin typeface="Arial" pitchFamily="34" charset="0"/>
              <a:cs typeface="Arial" pitchFamily="34" charset="0"/>
            </a:endParaRPr>
          </a:p>
        </p:txBody>
      </p:sp>
      <p:sp>
        <p:nvSpPr>
          <p:cNvPr id="5" name="Rectangle 4"/>
          <p:cNvSpPr/>
          <p:nvPr/>
        </p:nvSpPr>
        <p:spPr>
          <a:xfrm>
            <a:off x="683568" y="1490327"/>
            <a:ext cx="7704856" cy="6186309"/>
          </a:xfrm>
          <a:prstGeom prst="rect">
            <a:avLst/>
          </a:prstGeom>
        </p:spPr>
        <p:txBody>
          <a:bodyPr wrap="square">
            <a:spAutoFit/>
          </a:bodyPr>
          <a:lstStyle/>
          <a:p>
            <a:r>
              <a:rPr lang="en-SG" sz="3600" dirty="0">
                <a:latin typeface="Arial" pitchFamily="34" charset="0"/>
                <a:cs typeface="Arial" pitchFamily="34" charset="0"/>
              </a:rPr>
              <a:t>Ruler of the nations the world has yet to see</a:t>
            </a:r>
            <a:br>
              <a:rPr lang="en-SG" sz="3600" dirty="0">
                <a:latin typeface="Arial" pitchFamily="34" charset="0"/>
                <a:cs typeface="Arial" pitchFamily="34" charset="0"/>
              </a:rPr>
            </a:br>
            <a:r>
              <a:rPr lang="en-SG" sz="3600" dirty="0">
                <a:latin typeface="Arial" pitchFamily="34" charset="0"/>
                <a:cs typeface="Arial" pitchFamily="34" charset="0"/>
              </a:rPr>
              <a:t>The full release of your promise</a:t>
            </a:r>
            <a:br>
              <a:rPr lang="en-SG" sz="3600" dirty="0">
                <a:latin typeface="Arial" pitchFamily="34" charset="0"/>
                <a:cs typeface="Arial" pitchFamily="34" charset="0"/>
              </a:rPr>
            </a:br>
            <a:r>
              <a:rPr lang="en-SG" sz="3600" dirty="0">
                <a:latin typeface="Arial" pitchFamily="34" charset="0"/>
                <a:cs typeface="Arial" pitchFamily="34" charset="0"/>
              </a:rPr>
              <a:t>The church in victory</a:t>
            </a:r>
            <a:br>
              <a:rPr lang="en-SG" sz="3600" dirty="0">
                <a:latin typeface="Arial" pitchFamily="34" charset="0"/>
                <a:cs typeface="Arial" pitchFamily="34" charset="0"/>
              </a:rPr>
            </a:br>
            <a:r>
              <a:rPr lang="en-SG" sz="3600" dirty="0">
                <a:latin typeface="Arial" pitchFamily="34" charset="0"/>
                <a:cs typeface="Arial" pitchFamily="34" charset="0"/>
              </a:rPr>
              <a:t>Turn to us Lord and touch us</a:t>
            </a:r>
            <a:br>
              <a:rPr lang="en-SG" sz="3600" dirty="0">
                <a:latin typeface="Arial" pitchFamily="34" charset="0"/>
                <a:cs typeface="Arial" pitchFamily="34" charset="0"/>
              </a:rPr>
            </a:br>
            <a:r>
              <a:rPr lang="en-SG" sz="3600" dirty="0">
                <a:latin typeface="Arial" pitchFamily="34" charset="0"/>
                <a:cs typeface="Arial" pitchFamily="34" charset="0"/>
              </a:rPr>
              <a:t>Make us strong in your might</a:t>
            </a:r>
            <a:br>
              <a:rPr lang="en-SG" sz="3600" dirty="0">
                <a:latin typeface="Arial" pitchFamily="34" charset="0"/>
                <a:cs typeface="Arial" pitchFamily="34" charset="0"/>
              </a:rPr>
            </a:br>
            <a:r>
              <a:rPr lang="en-SG" sz="3600" dirty="0">
                <a:latin typeface="Arial" pitchFamily="34" charset="0"/>
                <a:cs typeface="Arial" pitchFamily="34" charset="0"/>
              </a:rPr>
              <a:t>Overcome our weakness</a:t>
            </a:r>
            <a:br>
              <a:rPr lang="en-SG" sz="3600" dirty="0">
                <a:latin typeface="Arial" pitchFamily="34" charset="0"/>
                <a:cs typeface="Arial" pitchFamily="34" charset="0"/>
              </a:rPr>
            </a:br>
            <a:r>
              <a:rPr lang="en-SG" sz="3600" dirty="0">
                <a:latin typeface="Arial" pitchFamily="34" charset="0"/>
                <a:cs typeface="Arial" pitchFamily="34" charset="0"/>
              </a:rPr>
              <a:t>That we could stand up and fight</a:t>
            </a:r>
            <a:br>
              <a:rPr lang="en-SG" sz="3600" dirty="0">
                <a:latin typeface="Arial" pitchFamily="34" charset="0"/>
                <a:cs typeface="Arial" pitchFamily="34" charset="0"/>
              </a:rPr>
            </a:br>
            <a:r>
              <a:rPr lang="en-SG" sz="3600" dirty="0">
                <a:latin typeface="Arial" pitchFamily="34" charset="0"/>
                <a:cs typeface="Arial" pitchFamily="34" charset="0"/>
              </a:rPr>
              <a:t/>
            </a:r>
            <a:br>
              <a:rPr lang="en-SG" sz="3600" dirty="0">
                <a:latin typeface="Arial" pitchFamily="34" charset="0"/>
                <a:cs typeface="Arial" pitchFamily="34" charset="0"/>
              </a:rPr>
            </a:br>
            <a:r>
              <a:rPr lang="en-SG" sz="3600" dirty="0"/>
              <a:t/>
            </a:r>
            <a:br>
              <a:rPr lang="en-SG" sz="3600" dirty="0"/>
            </a:br>
            <a:endParaRPr lang="en-SG" sz="3600" dirty="0"/>
          </a:p>
        </p:txBody>
      </p:sp>
    </p:spTree>
    <p:extLst>
      <p:ext uri="{BB962C8B-B14F-4D97-AF65-F5344CB8AC3E}">
        <p14:creationId xmlns:p14="http://schemas.microsoft.com/office/powerpoint/2010/main" val="3114871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GOD KEEPS HIS TREASURE</a:t>
            </a:r>
            <a:endParaRPr lang="en-SG" dirty="0"/>
          </a:p>
        </p:txBody>
      </p:sp>
      <p:sp>
        <p:nvSpPr>
          <p:cNvPr id="3" name="Content Placeholder 2"/>
          <p:cNvSpPr>
            <a:spLocks noGrp="1"/>
          </p:cNvSpPr>
          <p:nvPr>
            <p:ph idx="1"/>
          </p:nvPr>
        </p:nvSpPr>
        <p:spPr/>
        <p:txBody>
          <a:bodyPr/>
          <a:lstStyle/>
          <a:p>
            <a:pPr marL="0" indent="0">
              <a:buNone/>
            </a:pPr>
            <a:endParaRPr lang="en-SG" dirty="0" smtClean="0">
              <a:latin typeface="Arial" pitchFamily="34" charset="0"/>
              <a:cs typeface="Arial" pitchFamily="34" charset="0"/>
            </a:endParaRPr>
          </a:p>
          <a:p>
            <a:pPr marL="0" indent="0">
              <a:buNone/>
            </a:pPr>
            <a:r>
              <a:rPr lang="en-SG" dirty="0" smtClean="0">
                <a:latin typeface="Arial" pitchFamily="34" charset="0"/>
                <a:cs typeface="Arial" pitchFamily="34" charset="0"/>
              </a:rPr>
              <a:t>For </a:t>
            </a:r>
            <a:r>
              <a:rPr lang="en-SG" dirty="0">
                <a:latin typeface="Arial" pitchFamily="34" charset="0"/>
                <a:cs typeface="Arial" pitchFamily="34" charset="0"/>
              </a:rPr>
              <a:t>God, who said, “Let light shine out of darkness,” made his light shine in our hearts to give us the </a:t>
            </a:r>
            <a:r>
              <a:rPr lang="en-SG" dirty="0">
                <a:solidFill>
                  <a:srgbClr val="0070C0"/>
                </a:solidFill>
                <a:latin typeface="Arial" pitchFamily="34" charset="0"/>
                <a:cs typeface="Arial" pitchFamily="34" charset="0"/>
              </a:rPr>
              <a:t>light of the knowledge of God’s glory</a:t>
            </a:r>
            <a:r>
              <a:rPr lang="en-SG" dirty="0">
                <a:latin typeface="Arial" pitchFamily="34" charset="0"/>
                <a:cs typeface="Arial" pitchFamily="34" charset="0"/>
              </a:rPr>
              <a:t> displayed in the face of Christ. But </a:t>
            </a:r>
            <a:r>
              <a:rPr lang="en-SG" dirty="0">
                <a:solidFill>
                  <a:srgbClr val="FF0000"/>
                </a:solidFill>
                <a:latin typeface="Arial" pitchFamily="34" charset="0"/>
                <a:cs typeface="Arial" pitchFamily="34" charset="0"/>
              </a:rPr>
              <a:t>we</a:t>
            </a:r>
            <a:r>
              <a:rPr lang="en-SG" dirty="0">
                <a:latin typeface="Arial" pitchFamily="34" charset="0"/>
                <a:cs typeface="Arial" pitchFamily="34" charset="0"/>
              </a:rPr>
              <a:t> have this </a:t>
            </a:r>
            <a:r>
              <a:rPr lang="en-SG" dirty="0">
                <a:solidFill>
                  <a:srgbClr val="0070C0"/>
                </a:solidFill>
                <a:latin typeface="Arial" pitchFamily="34" charset="0"/>
                <a:cs typeface="Arial" pitchFamily="34" charset="0"/>
              </a:rPr>
              <a:t>treasure</a:t>
            </a:r>
            <a:r>
              <a:rPr lang="en-SG" dirty="0">
                <a:latin typeface="Arial" pitchFamily="34" charset="0"/>
                <a:cs typeface="Arial" pitchFamily="34" charset="0"/>
              </a:rPr>
              <a:t> in </a:t>
            </a:r>
            <a:r>
              <a:rPr lang="en-SG" dirty="0">
                <a:solidFill>
                  <a:srgbClr val="FF0000"/>
                </a:solidFill>
                <a:latin typeface="Arial" pitchFamily="34" charset="0"/>
                <a:cs typeface="Arial" pitchFamily="34" charset="0"/>
              </a:rPr>
              <a:t>jars of clay </a:t>
            </a:r>
            <a:r>
              <a:rPr lang="en-SG" dirty="0">
                <a:latin typeface="Arial" pitchFamily="34" charset="0"/>
                <a:cs typeface="Arial" pitchFamily="34" charset="0"/>
              </a:rPr>
              <a:t>to show that this </a:t>
            </a:r>
            <a:r>
              <a:rPr lang="en-SG" dirty="0">
                <a:solidFill>
                  <a:srgbClr val="0070C0"/>
                </a:solidFill>
                <a:latin typeface="Arial" pitchFamily="34" charset="0"/>
                <a:cs typeface="Arial" pitchFamily="34" charset="0"/>
              </a:rPr>
              <a:t>all-surpassing power </a:t>
            </a:r>
            <a:r>
              <a:rPr lang="en-SG" dirty="0">
                <a:latin typeface="Arial" pitchFamily="34" charset="0"/>
                <a:cs typeface="Arial" pitchFamily="34" charset="0"/>
              </a:rPr>
              <a:t>is from </a:t>
            </a:r>
            <a:r>
              <a:rPr lang="en-SG" dirty="0">
                <a:solidFill>
                  <a:srgbClr val="0070C0"/>
                </a:solidFill>
                <a:latin typeface="Arial" pitchFamily="34" charset="0"/>
                <a:cs typeface="Arial" pitchFamily="34" charset="0"/>
              </a:rPr>
              <a:t>God</a:t>
            </a:r>
            <a:r>
              <a:rPr lang="en-SG" dirty="0">
                <a:latin typeface="Arial" pitchFamily="34" charset="0"/>
                <a:cs typeface="Arial" pitchFamily="34" charset="0"/>
              </a:rPr>
              <a:t> and not from </a:t>
            </a:r>
            <a:r>
              <a:rPr lang="en-SG" dirty="0">
                <a:solidFill>
                  <a:srgbClr val="FF0000"/>
                </a:solidFill>
                <a:latin typeface="Arial" pitchFamily="34" charset="0"/>
                <a:cs typeface="Arial" pitchFamily="34" charset="0"/>
              </a:rPr>
              <a:t>us</a:t>
            </a:r>
            <a:r>
              <a:rPr lang="en-SG" dirty="0">
                <a:latin typeface="Arial" pitchFamily="34" charset="0"/>
                <a:cs typeface="Arial" pitchFamily="34" charset="0"/>
              </a:rPr>
              <a:t>.                              </a:t>
            </a:r>
            <a:r>
              <a:rPr lang="en-SG" dirty="0" smtClean="0">
                <a:latin typeface="Arial" pitchFamily="34" charset="0"/>
                <a:cs typeface="Arial" pitchFamily="34" charset="0"/>
              </a:rPr>
              <a:t>	2 </a:t>
            </a:r>
            <a:r>
              <a:rPr lang="en-SG" dirty="0" err="1">
                <a:latin typeface="Arial" pitchFamily="34" charset="0"/>
                <a:cs typeface="Arial" pitchFamily="34" charset="0"/>
              </a:rPr>
              <a:t>Cor</a:t>
            </a:r>
            <a:r>
              <a:rPr lang="en-SG" dirty="0">
                <a:latin typeface="Arial" pitchFamily="34" charset="0"/>
                <a:cs typeface="Arial" pitchFamily="34" charset="0"/>
              </a:rPr>
              <a:t> 4:6-7 NIV</a:t>
            </a:r>
          </a:p>
          <a:p>
            <a:endParaRPr lang="en-SG" dirty="0"/>
          </a:p>
        </p:txBody>
      </p:sp>
    </p:spTree>
    <p:extLst>
      <p:ext uri="{BB962C8B-B14F-4D97-AF65-F5344CB8AC3E}">
        <p14:creationId xmlns:p14="http://schemas.microsoft.com/office/powerpoint/2010/main" val="15730453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5517"/>
            <a:ext cx="7010400" cy="1527175"/>
          </a:xfrm>
        </p:spPr>
        <p:txBody>
          <a:bodyPr/>
          <a:lstStyle/>
          <a:p>
            <a:r>
              <a:rPr lang="en-US" b="1" dirty="0" smtClean="0">
                <a:latin typeface="Arial" pitchFamily="34" charset="0"/>
                <a:cs typeface="Arial" pitchFamily="34" charset="0"/>
              </a:rPr>
              <a:t>LET YOUR GLORY FALL</a:t>
            </a:r>
            <a:endParaRPr lang="en-SG" b="1" dirty="0">
              <a:latin typeface="Arial" pitchFamily="34" charset="0"/>
              <a:cs typeface="Arial" pitchFamily="34" charset="0"/>
            </a:endParaRPr>
          </a:p>
        </p:txBody>
      </p:sp>
      <p:sp>
        <p:nvSpPr>
          <p:cNvPr id="5" name="Rectangle 4"/>
          <p:cNvSpPr/>
          <p:nvPr/>
        </p:nvSpPr>
        <p:spPr>
          <a:xfrm>
            <a:off x="676225" y="1340768"/>
            <a:ext cx="7704856" cy="7294305"/>
          </a:xfrm>
          <a:prstGeom prst="rect">
            <a:avLst/>
          </a:prstGeom>
        </p:spPr>
        <p:txBody>
          <a:bodyPr wrap="square">
            <a:spAutoFit/>
          </a:bodyPr>
          <a:lstStyle/>
          <a:p>
            <a:r>
              <a:rPr lang="en-SG" sz="3600" dirty="0">
                <a:latin typeface="Arial" pitchFamily="34" charset="0"/>
                <a:cs typeface="Arial" pitchFamily="34" charset="0"/>
              </a:rPr>
              <a:t>Let your glory fall in this room</a:t>
            </a:r>
            <a:br>
              <a:rPr lang="en-SG" sz="3600" dirty="0">
                <a:latin typeface="Arial" pitchFamily="34" charset="0"/>
                <a:cs typeface="Arial" pitchFamily="34" charset="0"/>
              </a:rPr>
            </a:br>
            <a:r>
              <a:rPr lang="en-SG" sz="3600" dirty="0">
                <a:latin typeface="Arial" pitchFamily="34" charset="0"/>
                <a:cs typeface="Arial" pitchFamily="34" charset="0"/>
              </a:rPr>
              <a:t>Let it go forth from here to the nations</a:t>
            </a:r>
            <a:br>
              <a:rPr lang="en-SG" sz="3600" dirty="0">
                <a:latin typeface="Arial" pitchFamily="34" charset="0"/>
                <a:cs typeface="Arial" pitchFamily="34" charset="0"/>
              </a:rPr>
            </a:br>
            <a:r>
              <a:rPr lang="en-SG" sz="3600" dirty="0">
                <a:latin typeface="Arial" pitchFamily="34" charset="0"/>
                <a:cs typeface="Arial" pitchFamily="34" charset="0"/>
              </a:rPr>
              <a:t>Let your fragrance rest in this place</a:t>
            </a:r>
            <a:br>
              <a:rPr lang="en-SG" sz="3600" dirty="0">
                <a:latin typeface="Arial" pitchFamily="34" charset="0"/>
                <a:cs typeface="Arial" pitchFamily="34" charset="0"/>
              </a:rPr>
            </a:br>
            <a:r>
              <a:rPr lang="en-SG" sz="3600" dirty="0">
                <a:latin typeface="Arial" pitchFamily="34" charset="0"/>
                <a:cs typeface="Arial" pitchFamily="34" charset="0"/>
              </a:rPr>
              <a:t>As we gather to seek your face</a:t>
            </a:r>
            <a:br>
              <a:rPr lang="en-SG" sz="3600" dirty="0">
                <a:latin typeface="Arial" pitchFamily="34" charset="0"/>
                <a:cs typeface="Arial" pitchFamily="34" charset="0"/>
              </a:rPr>
            </a:br>
            <a:r>
              <a:rPr lang="en-SG" sz="2400" dirty="0" smtClean="0">
                <a:latin typeface="Arial" pitchFamily="34" charset="0"/>
                <a:cs typeface="Arial" pitchFamily="34" charset="0"/>
              </a:rPr>
              <a:t>(</a:t>
            </a:r>
            <a:r>
              <a:rPr lang="en-SG" sz="2400" dirty="0">
                <a:latin typeface="Arial" pitchFamily="34" charset="0"/>
                <a:cs typeface="Arial" pitchFamily="34" charset="0"/>
              </a:rPr>
              <a:t>Chorus)</a:t>
            </a:r>
            <a:br>
              <a:rPr lang="en-SG" sz="2400" dirty="0">
                <a:latin typeface="Arial" pitchFamily="34" charset="0"/>
                <a:cs typeface="Arial" pitchFamily="34" charset="0"/>
              </a:rPr>
            </a:br>
            <a:r>
              <a:rPr lang="en-SG" sz="3600" dirty="0">
                <a:latin typeface="Arial" pitchFamily="34" charset="0"/>
                <a:cs typeface="Arial" pitchFamily="34" charset="0"/>
              </a:rPr>
              <a:t>Let your kingdom come</a:t>
            </a:r>
            <a:br>
              <a:rPr lang="en-SG" sz="3600" dirty="0">
                <a:latin typeface="Arial" pitchFamily="34" charset="0"/>
                <a:cs typeface="Arial" pitchFamily="34" charset="0"/>
              </a:rPr>
            </a:br>
            <a:r>
              <a:rPr lang="en-SG" sz="3600" dirty="0">
                <a:latin typeface="Arial" pitchFamily="34" charset="0"/>
                <a:cs typeface="Arial" pitchFamily="34" charset="0"/>
              </a:rPr>
              <a:t>Let your will be done</a:t>
            </a:r>
            <a:br>
              <a:rPr lang="en-SG" sz="3600" dirty="0">
                <a:latin typeface="Arial" pitchFamily="34" charset="0"/>
                <a:cs typeface="Arial" pitchFamily="34" charset="0"/>
              </a:rPr>
            </a:br>
            <a:r>
              <a:rPr lang="en-SG" sz="3600" dirty="0">
                <a:latin typeface="Arial" pitchFamily="34" charset="0"/>
                <a:cs typeface="Arial" pitchFamily="34" charset="0"/>
              </a:rPr>
              <a:t>Let us see on earth</a:t>
            </a:r>
            <a:br>
              <a:rPr lang="en-SG" sz="3600" dirty="0">
                <a:latin typeface="Arial" pitchFamily="34" charset="0"/>
                <a:cs typeface="Arial" pitchFamily="34" charset="0"/>
              </a:rPr>
            </a:br>
            <a:r>
              <a:rPr lang="en-SG" sz="3600" dirty="0">
                <a:latin typeface="Arial" pitchFamily="34" charset="0"/>
                <a:cs typeface="Arial" pitchFamily="34" charset="0"/>
              </a:rPr>
              <a:t>The glory of your son</a:t>
            </a:r>
            <a:br>
              <a:rPr lang="en-SG" sz="3600" dirty="0">
                <a:latin typeface="Arial" pitchFamily="34" charset="0"/>
                <a:cs typeface="Arial" pitchFamily="34" charset="0"/>
              </a:rPr>
            </a:br>
            <a:r>
              <a:rPr lang="en-SG" sz="3600" dirty="0"/>
              <a:t/>
            </a:r>
            <a:br>
              <a:rPr lang="en-SG" sz="3600" dirty="0"/>
            </a:br>
            <a:r>
              <a:rPr lang="en-SG" sz="3600" dirty="0"/>
              <a:t/>
            </a:r>
            <a:br>
              <a:rPr lang="en-SG" sz="3600" dirty="0"/>
            </a:br>
            <a:endParaRPr lang="en-SG" sz="3600" dirty="0"/>
          </a:p>
        </p:txBody>
      </p:sp>
    </p:spTree>
    <p:extLst>
      <p:ext uri="{BB962C8B-B14F-4D97-AF65-F5344CB8AC3E}">
        <p14:creationId xmlns:p14="http://schemas.microsoft.com/office/powerpoint/2010/main" val="2160131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GOD OF GLORY</a:t>
            </a:r>
            <a:endParaRPr lang="en-SG" dirty="0"/>
          </a:p>
        </p:txBody>
      </p:sp>
      <p:sp>
        <p:nvSpPr>
          <p:cNvPr id="3" name="Content Placeholder 2"/>
          <p:cNvSpPr>
            <a:spLocks noGrp="1"/>
          </p:cNvSpPr>
          <p:nvPr>
            <p:ph idx="1"/>
          </p:nvPr>
        </p:nvSpPr>
        <p:spPr>
          <a:xfrm>
            <a:off x="304800" y="1554162"/>
            <a:ext cx="8686800" cy="4971182"/>
          </a:xfrm>
        </p:spPr>
        <p:txBody>
          <a:bodyPr>
            <a:normAutofit fontScale="92500" lnSpcReduction="10000"/>
          </a:bodyPr>
          <a:lstStyle/>
          <a:p>
            <a:pPr marL="0" indent="0">
              <a:buNone/>
            </a:pPr>
            <a:r>
              <a:rPr lang="en-SG" dirty="0">
                <a:latin typeface="Arial" pitchFamily="34" charset="0"/>
                <a:cs typeface="Arial" pitchFamily="34" charset="0"/>
              </a:rPr>
              <a:t>Then the </a:t>
            </a:r>
            <a:r>
              <a:rPr lang="en-SG" dirty="0">
                <a:solidFill>
                  <a:srgbClr val="0070C0"/>
                </a:solidFill>
                <a:latin typeface="Arial" pitchFamily="34" charset="0"/>
                <a:cs typeface="Arial" pitchFamily="34" charset="0"/>
              </a:rPr>
              <a:t>cloud</a:t>
            </a:r>
            <a:r>
              <a:rPr lang="en-SG" dirty="0">
                <a:latin typeface="Arial" pitchFamily="34" charset="0"/>
                <a:cs typeface="Arial" pitchFamily="34" charset="0"/>
              </a:rPr>
              <a:t> covered the tent of meeting, and </a:t>
            </a:r>
            <a:r>
              <a:rPr lang="en-SG" dirty="0">
                <a:solidFill>
                  <a:srgbClr val="0070C0"/>
                </a:solidFill>
                <a:latin typeface="Arial" pitchFamily="34" charset="0"/>
                <a:cs typeface="Arial" pitchFamily="34" charset="0"/>
              </a:rPr>
              <a:t>the</a:t>
            </a:r>
            <a:r>
              <a:rPr lang="en-SG" dirty="0">
                <a:latin typeface="Arial" pitchFamily="34" charset="0"/>
                <a:cs typeface="Arial" pitchFamily="34" charset="0"/>
              </a:rPr>
              <a:t> </a:t>
            </a:r>
            <a:r>
              <a:rPr lang="en-SG" dirty="0">
                <a:solidFill>
                  <a:srgbClr val="0070C0"/>
                </a:solidFill>
                <a:latin typeface="Arial" pitchFamily="34" charset="0"/>
                <a:cs typeface="Arial" pitchFamily="34" charset="0"/>
              </a:rPr>
              <a:t>glory of the </a:t>
            </a:r>
            <a:r>
              <a:rPr lang="en-SG" cap="small" dirty="0">
                <a:solidFill>
                  <a:srgbClr val="0070C0"/>
                </a:solidFill>
                <a:latin typeface="Arial" pitchFamily="34" charset="0"/>
                <a:cs typeface="Arial" pitchFamily="34" charset="0"/>
              </a:rPr>
              <a:t>Lord</a:t>
            </a:r>
            <a:r>
              <a:rPr lang="en-SG" dirty="0">
                <a:solidFill>
                  <a:srgbClr val="0070C0"/>
                </a:solidFill>
                <a:latin typeface="Arial" pitchFamily="34" charset="0"/>
                <a:cs typeface="Arial" pitchFamily="34" charset="0"/>
              </a:rPr>
              <a:t> filled the tabernacle</a:t>
            </a:r>
            <a:r>
              <a:rPr lang="en-SG" dirty="0">
                <a:latin typeface="Arial" pitchFamily="34" charset="0"/>
                <a:cs typeface="Arial" pitchFamily="34" charset="0"/>
              </a:rPr>
              <a:t>. Moses could not enter the tent of meeting because the cloud had settled on it, and </a:t>
            </a:r>
            <a:r>
              <a:rPr lang="en-SG" dirty="0">
                <a:solidFill>
                  <a:srgbClr val="0070C0"/>
                </a:solidFill>
                <a:latin typeface="Arial" pitchFamily="34" charset="0"/>
                <a:cs typeface="Arial" pitchFamily="34" charset="0"/>
              </a:rPr>
              <a:t>the glory of the </a:t>
            </a:r>
            <a:r>
              <a:rPr lang="en-SG" cap="small" dirty="0">
                <a:solidFill>
                  <a:srgbClr val="0070C0"/>
                </a:solidFill>
                <a:latin typeface="Arial" pitchFamily="34" charset="0"/>
                <a:cs typeface="Arial" pitchFamily="34" charset="0"/>
              </a:rPr>
              <a:t>Lord</a:t>
            </a:r>
            <a:r>
              <a:rPr lang="en-SG" dirty="0">
                <a:solidFill>
                  <a:srgbClr val="0070C0"/>
                </a:solidFill>
                <a:latin typeface="Arial" pitchFamily="34" charset="0"/>
                <a:cs typeface="Arial" pitchFamily="34" charset="0"/>
              </a:rPr>
              <a:t> filled the tabernacle</a:t>
            </a:r>
            <a:r>
              <a:rPr lang="en-SG" dirty="0">
                <a:latin typeface="Arial" pitchFamily="34" charset="0"/>
                <a:cs typeface="Arial" pitchFamily="34" charset="0"/>
              </a:rPr>
              <a:t>.   </a:t>
            </a:r>
            <a:r>
              <a:rPr lang="en-SG" dirty="0" smtClean="0">
                <a:latin typeface="Arial" pitchFamily="34" charset="0"/>
                <a:cs typeface="Arial" pitchFamily="34" charset="0"/>
              </a:rPr>
              <a:t>		Ex </a:t>
            </a:r>
            <a:r>
              <a:rPr lang="en-SG" dirty="0">
                <a:latin typeface="Arial" pitchFamily="34" charset="0"/>
                <a:cs typeface="Arial" pitchFamily="34" charset="0"/>
              </a:rPr>
              <a:t>40:34-35 </a:t>
            </a:r>
            <a:r>
              <a:rPr lang="en-SG" dirty="0" smtClean="0">
                <a:latin typeface="Arial" pitchFamily="34" charset="0"/>
                <a:cs typeface="Arial" pitchFamily="34" charset="0"/>
              </a:rPr>
              <a:t>NIV</a:t>
            </a:r>
          </a:p>
          <a:p>
            <a:pPr marL="0" indent="0">
              <a:buNone/>
            </a:pPr>
            <a:endParaRPr lang="en-SG" dirty="0">
              <a:latin typeface="Arial" pitchFamily="34" charset="0"/>
              <a:cs typeface="Arial" pitchFamily="34" charset="0"/>
            </a:endParaRPr>
          </a:p>
          <a:p>
            <a:pPr marL="0" indent="0">
              <a:buNone/>
            </a:pPr>
            <a:r>
              <a:rPr lang="en-SG" dirty="0">
                <a:latin typeface="Arial" pitchFamily="34" charset="0"/>
                <a:cs typeface="Arial" pitchFamily="34" charset="0"/>
              </a:rPr>
              <a:t>When the priests withdrew from the Holy Place, the </a:t>
            </a:r>
            <a:r>
              <a:rPr lang="en-SG" dirty="0">
                <a:solidFill>
                  <a:srgbClr val="0070C0"/>
                </a:solidFill>
                <a:latin typeface="Arial" pitchFamily="34" charset="0"/>
                <a:cs typeface="Arial" pitchFamily="34" charset="0"/>
              </a:rPr>
              <a:t>cloud</a:t>
            </a:r>
            <a:r>
              <a:rPr lang="en-SG" dirty="0">
                <a:latin typeface="Arial" pitchFamily="34" charset="0"/>
                <a:cs typeface="Arial" pitchFamily="34" charset="0"/>
              </a:rPr>
              <a:t> </a:t>
            </a:r>
            <a:r>
              <a:rPr lang="en-SG" dirty="0">
                <a:solidFill>
                  <a:srgbClr val="0070C0"/>
                </a:solidFill>
                <a:latin typeface="Arial" pitchFamily="34" charset="0"/>
                <a:cs typeface="Arial" pitchFamily="34" charset="0"/>
              </a:rPr>
              <a:t>filled the temple of the </a:t>
            </a:r>
            <a:r>
              <a:rPr lang="en-SG" cap="small" dirty="0">
                <a:solidFill>
                  <a:srgbClr val="0070C0"/>
                </a:solidFill>
                <a:latin typeface="Arial" pitchFamily="34" charset="0"/>
                <a:cs typeface="Arial" pitchFamily="34" charset="0"/>
              </a:rPr>
              <a:t>Lord</a:t>
            </a:r>
            <a:r>
              <a:rPr lang="en-SG" dirty="0">
                <a:latin typeface="Arial" pitchFamily="34" charset="0"/>
                <a:cs typeface="Arial" pitchFamily="34" charset="0"/>
              </a:rPr>
              <a:t>. </a:t>
            </a:r>
            <a:r>
              <a:rPr lang="en-SG" baseline="30000" dirty="0">
                <a:latin typeface="Arial" pitchFamily="34" charset="0"/>
                <a:cs typeface="Arial" pitchFamily="34" charset="0"/>
              </a:rPr>
              <a:t> </a:t>
            </a:r>
            <a:r>
              <a:rPr lang="en-SG" dirty="0">
                <a:latin typeface="Arial" pitchFamily="34" charset="0"/>
                <a:cs typeface="Arial" pitchFamily="34" charset="0"/>
              </a:rPr>
              <a:t>And the priests could not perform their service because of the cloud, for the </a:t>
            </a:r>
            <a:r>
              <a:rPr lang="en-SG" dirty="0">
                <a:solidFill>
                  <a:srgbClr val="0070C0"/>
                </a:solidFill>
                <a:latin typeface="Arial" pitchFamily="34" charset="0"/>
                <a:cs typeface="Arial" pitchFamily="34" charset="0"/>
              </a:rPr>
              <a:t>glory of the </a:t>
            </a:r>
            <a:r>
              <a:rPr lang="en-SG" cap="small" dirty="0">
                <a:solidFill>
                  <a:srgbClr val="0070C0"/>
                </a:solidFill>
                <a:latin typeface="Arial" pitchFamily="34" charset="0"/>
                <a:cs typeface="Arial" pitchFamily="34" charset="0"/>
              </a:rPr>
              <a:t>Lord</a:t>
            </a:r>
            <a:r>
              <a:rPr lang="en-SG" dirty="0">
                <a:solidFill>
                  <a:srgbClr val="0070C0"/>
                </a:solidFill>
                <a:latin typeface="Arial" pitchFamily="34" charset="0"/>
                <a:cs typeface="Arial" pitchFamily="34" charset="0"/>
              </a:rPr>
              <a:t> filled his temple</a:t>
            </a:r>
            <a:r>
              <a:rPr lang="en-SG" dirty="0">
                <a:latin typeface="Arial" pitchFamily="34" charset="0"/>
                <a:cs typeface="Arial" pitchFamily="34" charset="0"/>
              </a:rPr>
              <a:t>.     </a:t>
            </a:r>
            <a:r>
              <a:rPr lang="en-SG" dirty="0" smtClean="0">
                <a:latin typeface="Arial" pitchFamily="34" charset="0"/>
                <a:cs typeface="Arial" pitchFamily="34" charset="0"/>
              </a:rPr>
              <a:t>					1 </a:t>
            </a:r>
            <a:r>
              <a:rPr lang="en-SG" dirty="0">
                <a:latin typeface="Arial" pitchFamily="34" charset="0"/>
                <a:cs typeface="Arial" pitchFamily="34" charset="0"/>
              </a:rPr>
              <a:t>Kg 8:10-11 NIV</a:t>
            </a:r>
          </a:p>
          <a:p>
            <a:pPr marL="0" indent="0">
              <a:buNone/>
            </a:pPr>
            <a:endParaRPr lang="en-SG" dirty="0"/>
          </a:p>
        </p:txBody>
      </p:sp>
    </p:spTree>
    <p:extLst>
      <p:ext uri="{BB962C8B-B14F-4D97-AF65-F5344CB8AC3E}">
        <p14:creationId xmlns:p14="http://schemas.microsoft.com/office/powerpoint/2010/main" val="32859314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GLORY OF JESUS</a:t>
            </a:r>
            <a:endParaRPr lang="en-SG" dirty="0"/>
          </a:p>
        </p:txBody>
      </p:sp>
      <p:sp>
        <p:nvSpPr>
          <p:cNvPr id="3" name="Content Placeholder 2"/>
          <p:cNvSpPr>
            <a:spLocks noGrp="1"/>
          </p:cNvSpPr>
          <p:nvPr>
            <p:ph idx="1"/>
          </p:nvPr>
        </p:nvSpPr>
        <p:spPr>
          <a:xfrm>
            <a:off x="323528" y="1772816"/>
            <a:ext cx="8686800" cy="4525963"/>
          </a:xfrm>
        </p:spPr>
        <p:txBody>
          <a:bodyPr>
            <a:normAutofit lnSpcReduction="10000"/>
          </a:bodyPr>
          <a:lstStyle/>
          <a:p>
            <a:pPr marL="0" indent="0">
              <a:buNone/>
            </a:pPr>
            <a:r>
              <a:rPr lang="en-SG" dirty="0">
                <a:latin typeface="Arial" pitchFamily="34" charset="0"/>
                <a:cs typeface="Arial" pitchFamily="34" charset="0"/>
              </a:rPr>
              <a:t>Now after six days Jesus took Peter, James, and John his brother, led them up on a high mountain by themselves; </a:t>
            </a:r>
            <a:r>
              <a:rPr lang="en-SG" dirty="0" smtClean="0">
                <a:latin typeface="Arial" pitchFamily="34" charset="0"/>
                <a:cs typeface="Arial" pitchFamily="34" charset="0"/>
              </a:rPr>
              <a:t>and </a:t>
            </a:r>
            <a:r>
              <a:rPr lang="en-SG" dirty="0">
                <a:latin typeface="Arial" pitchFamily="34" charset="0"/>
                <a:cs typeface="Arial" pitchFamily="34" charset="0"/>
              </a:rPr>
              <a:t>He was transfigured before them. </a:t>
            </a:r>
            <a:r>
              <a:rPr lang="en-SG" dirty="0">
                <a:solidFill>
                  <a:srgbClr val="0070C0"/>
                </a:solidFill>
                <a:latin typeface="Arial" pitchFamily="34" charset="0"/>
                <a:cs typeface="Arial" pitchFamily="34" charset="0"/>
              </a:rPr>
              <a:t>His face shone like the sun, and His clothes became as white as the </a:t>
            </a:r>
            <a:r>
              <a:rPr lang="en-SG" dirty="0" smtClean="0">
                <a:solidFill>
                  <a:srgbClr val="0070C0"/>
                </a:solidFill>
                <a:latin typeface="Arial" pitchFamily="34" charset="0"/>
                <a:cs typeface="Arial" pitchFamily="34" charset="0"/>
              </a:rPr>
              <a:t>light </a:t>
            </a:r>
            <a:r>
              <a:rPr lang="en-SG" dirty="0" smtClean="0">
                <a:latin typeface="Arial" pitchFamily="34" charset="0"/>
                <a:cs typeface="Arial" pitchFamily="34" charset="0"/>
              </a:rPr>
              <a:t>...</a:t>
            </a:r>
            <a:r>
              <a:rPr lang="en-SG" baseline="30000" dirty="0">
                <a:latin typeface="Arial" pitchFamily="34" charset="0"/>
                <a:cs typeface="Arial" pitchFamily="34" charset="0"/>
              </a:rPr>
              <a:t> </a:t>
            </a:r>
            <a:r>
              <a:rPr lang="en-SG" dirty="0">
                <a:latin typeface="Arial" pitchFamily="34" charset="0"/>
                <a:cs typeface="Arial" pitchFamily="34" charset="0"/>
              </a:rPr>
              <a:t>While he </a:t>
            </a:r>
            <a:r>
              <a:rPr lang="en-SG" dirty="0" smtClean="0">
                <a:latin typeface="Arial" pitchFamily="34" charset="0"/>
                <a:cs typeface="Arial" pitchFamily="34" charset="0"/>
              </a:rPr>
              <a:t>(Peter) was </a:t>
            </a:r>
            <a:r>
              <a:rPr lang="en-SG" dirty="0">
                <a:latin typeface="Arial" pitchFamily="34" charset="0"/>
                <a:cs typeface="Arial" pitchFamily="34" charset="0"/>
              </a:rPr>
              <a:t>still speaking, behold, a </a:t>
            </a:r>
            <a:r>
              <a:rPr lang="en-SG" dirty="0">
                <a:solidFill>
                  <a:srgbClr val="0070C0"/>
                </a:solidFill>
                <a:latin typeface="Arial" pitchFamily="34" charset="0"/>
                <a:cs typeface="Arial" pitchFamily="34" charset="0"/>
              </a:rPr>
              <a:t>bright cloud </a:t>
            </a:r>
            <a:r>
              <a:rPr lang="en-SG" dirty="0">
                <a:latin typeface="Arial" pitchFamily="34" charset="0"/>
                <a:cs typeface="Arial" pitchFamily="34" charset="0"/>
              </a:rPr>
              <a:t>overshadowed them; and suddenly a voice came out of the cloud, saying, “This is My beloved Son, in whom I am well pleased. Hear Him</a:t>
            </a:r>
            <a:r>
              <a:rPr lang="en-SG" dirty="0" smtClean="0">
                <a:latin typeface="Arial" pitchFamily="34" charset="0"/>
                <a:cs typeface="Arial" pitchFamily="34" charset="0"/>
              </a:rPr>
              <a:t>!”      Matt 17:1-2,5 NKJ</a:t>
            </a:r>
            <a:endParaRPr lang="en-SG" dirty="0">
              <a:latin typeface="Arial" pitchFamily="34" charset="0"/>
              <a:cs typeface="Arial" pitchFamily="34" charset="0"/>
            </a:endParaRPr>
          </a:p>
          <a:p>
            <a:endParaRPr lang="en-SG" dirty="0"/>
          </a:p>
        </p:txBody>
      </p:sp>
      <p:pic>
        <p:nvPicPr>
          <p:cNvPr id="4" name="Picture 2" descr="http://ts2.mm.bing.net/th?id=H.4890289510285989&amp;pid=1.7&amp;w=115&amp;h=138&amp;c=7&amp;r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5848" y="0"/>
            <a:ext cx="1368152" cy="1641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0152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CHURCH REFLECTS GOD’S GLORY</a:t>
            </a:r>
            <a:endParaRPr lang="en-SG" dirty="0"/>
          </a:p>
        </p:txBody>
      </p:sp>
      <p:sp>
        <p:nvSpPr>
          <p:cNvPr id="3" name="Content Placeholder 2"/>
          <p:cNvSpPr>
            <a:spLocks noGrp="1"/>
          </p:cNvSpPr>
          <p:nvPr>
            <p:ph idx="1"/>
          </p:nvPr>
        </p:nvSpPr>
        <p:spPr/>
        <p:txBody>
          <a:bodyPr>
            <a:normAutofit/>
          </a:bodyPr>
          <a:lstStyle/>
          <a:p>
            <a:pPr marL="0" indent="0">
              <a:buNone/>
            </a:pPr>
            <a:r>
              <a:rPr lang="en-SG" dirty="0">
                <a:latin typeface="Arial" pitchFamily="34" charset="0"/>
                <a:cs typeface="Arial" pitchFamily="34" charset="0"/>
              </a:rPr>
              <a:t>And </a:t>
            </a:r>
            <a:r>
              <a:rPr lang="en-SG" dirty="0">
                <a:solidFill>
                  <a:srgbClr val="FF0000"/>
                </a:solidFill>
                <a:latin typeface="Arial" pitchFamily="34" charset="0"/>
                <a:cs typeface="Arial" pitchFamily="34" charset="0"/>
              </a:rPr>
              <a:t>we </a:t>
            </a:r>
            <a:r>
              <a:rPr lang="en-SG" dirty="0">
                <a:latin typeface="Arial" pitchFamily="34" charset="0"/>
                <a:cs typeface="Arial" pitchFamily="34" charset="0"/>
              </a:rPr>
              <a:t>all, who with unveiled faces </a:t>
            </a:r>
            <a:r>
              <a:rPr lang="en-SG" dirty="0">
                <a:solidFill>
                  <a:srgbClr val="0070C0"/>
                </a:solidFill>
                <a:latin typeface="Arial" pitchFamily="34" charset="0"/>
                <a:cs typeface="Arial" pitchFamily="34" charset="0"/>
              </a:rPr>
              <a:t>reflect the Lord’s glory</a:t>
            </a:r>
            <a:r>
              <a:rPr lang="en-SG" dirty="0">
                <a:latin typeface="Arial" pitchFamily="34" charset="0"/>
                <a:cs typeface="Arial" pitchFamily="34" charset="0"/>
              </a:rPr>
              <a:t>, are being transformed into his image </a:t>
            </a:r>
            <a:r>
              <a:rPr lang="en-SG" dirty="0">
                <a:solidFill>
                  <a:srgbClr val="0070C0"/>
                </a:solidFill>
                <a:latin typeface="Arial" pitchFamily="34" charset="0"/>
                <a:cs typeface="Arial" pitchFamily="34" charset="0"/>
              </a:rPr>
              <a:t>with</a:t>
            </a:r>
            <a:r>
              <a:rPr lang="en-SG" dirty="0">
                <a:latin typeface="Arial" pitchFamily="34" charset="0"/>
                <a:cs typeface="Arial" pitchFamily="34" charset="0"/>
              </a:rPr>
              <a:t> </a:t>
            </a:r>
            <a:r>
              <a:rPr lang="en-SG" dirty="0">
                <a:solidFill>
                  <a:srgbClr val="0070C0"/>
                </a:solidFill>
                <a:latin typeface="Arial" pitchFamily="34" charset="0"/>
                <a:cs typeface="Arial" pitchFamily="34" charset="0"/>
              </a:rPr>
              <a:t>ever-increasing glory</a:t>
            </a:r>
            <a:r>
              <a:rPr lang="en-SG" dirty="0">
                <a:latin typeface="Arial" pitchFamily="34" charset="0"/>
                <a:cs typeface="Arial" pitchFamily="34" charset="0"/>
              </a:rPr>
              <a:t>, </a:t>
            </a:r>
            <a:r>
              <a:rPr lang="en-SG" dirty="0">
                <a:solidFill>
                  <a:srgbClr val="0070C0"/>
                </a:solidFill>
                <a:latin typeface="Arial" pitchFamily="34" charset="0"/>
                <a:cs typeface="Arial" pitchFamily="34" charset="0"/>
              </a:rPr>
              <a:t>which comes from the Lord</a:t>
            </a:r>
            <a:r>
              <a:rPr lang="en-SG" dirty="0">
                <a:latin typeface="Arial" pitchFamily="34" charset="0"/>
                <a:cs typeface="Arial" pitchFamily="34" charset="0"/>
              </a:rPr>
              <a:t>, who is the Spirit. </a:t>
            </a:r>
            <a:r>
              <a:rPr lang="en-SG" dirty="0" smtClean="0">
                <a:latin typeface="Arial" pitchFamily="34" charset="0"/>
                <a:cs typeface="Arial" pitchFamily="34" charset="0"/>
              </a:rPr>
              <a:t>2 </a:t>
            </a:r>
            <a:r>
              <a:rPr lang="en-SG" dirty="0" err="1">
                <a:latin typeface="Arial" pitchFamily="34" charset="0"/>
                <a:cs typeface="Arial" pitchFamily="34" charset="0"/>
              </a:rPr>
              <a:t>Cor</a:t>
            </a:r>
            <a:r>
              <a:rPr lang="en-SG" dirty="0">
                <a:latin typeface="Arial" pitchFamily="34" charset="0"/>
                <a:cs typeface="Arial" pitchFamily="34" charset="0"/>
              </a:rPr>
              <a:t> 3:18 </a:t>
            </a:r>
            <a:r>
              <a:rPr lang="en-SG" dirty="0" smtClean="0">
                <a:latin typeface="Arial" pitchFamily="34" charset="0"/>
                <a:cs typeface="Arial" pitchFamily="34" charset="0"/>
              </a:rPr>
              <a:t>NIV</a:t>
            </a:r>
          </a:p>
          <a:p>
            <a:pPr marL="0" indent="0">
              <a:buNone/>
            </a:pPr>
            <a:endParaRPr lang="en-SG" dirty="0">
              <a:latin typeface="Arial" pitchFamily="34" charset="0"/>
              <a:cs typeface="Arial" pitchFamily="34" charset="0"/>
            </a:endParaRPr>
          </a:p>
          <a:p>
            <a:pPr marL="0" indent="0">
              <a:buNone/>
            </a:pPr>
            <a:r>
              <a:rPr lang="en-US" dirty="0" smtClean="0">
                <a:latin typeface="Arial" pitchFamily="34" charset="0"/>
                <a:cs typeface="Arial" pitchFamily="34" charset="0"/>
              </a:rPr>
              <a:t>“Do </a:t>
            </a:r>
            <a:r>
              <a:rPr lang="en-US" dirty="0">
                <a:latin typeface="Arial" pitchFamily="34" charset="0"/>
                <a:cs typeface="Arial" pitchFamily="34" charset="0"/>
              </a:rPr>
              <a:t>you not know that your </a:t>
            </a:r>
            <a:r>
              <a:rPr lang="en-US" dirty="0">
                <a:solidFill>
                  <a:srgbClr val="FF0000"/>
                </a:solidFill>
                <a:latin typeface="Arial" pitchFamily="34" charset="0"/>
                <a:cs typeface="Arial" pitchFamily="34" charset="0"/>
              </a:rPr>
              <a:t>bodies are temples </a:t>
            </a:r>
            <a:r>
              <a:rPr lang="en-US" dirty="0">
                <a:latin typeface="Arial" pitchFamily="34" charset="0"/>
                <a:cs typeface="Arial" pitchFamily="34" charset="0"/>
              </a:rPr>
              <a:t>of the </a:t>
            </a:r>
            <a:r>
              <a:rPr lang="en-US" dirty="0">
                <a:solidFill>
                  <a:srgbClr val="0070C0"/>
                </a:solidFill>
                <a:latin typeface="Arial" pitchFamily="34" charset="0"/>
                <a:cs typeface="Arial" pitchFamily="34" charset="0"/>
              </a:rPr>
              <a:t>Holy Spirit</a:t>
            </a:r>
            <a:r>
              <a:rPr lang="en-US" dirty="0">
                <a:latin typeface="Arial" pitchFamily="34" charset="0"/>
                <a:cs typeface="Arial" pitchFamily="34" charset="0"/>
              </a:rPr>
              <a:t>, who is in you, whom you have received from God</a:t>
            </a:r>
            <a:r>
              <a:rPr lang="en-US" dirty="0" smtClean="0">
                <a:latin typeface="Arial" pitchFamily="34" charset="0"/>
                <a:cs typeface="Arial" pitchFamily="34" charset="0"/>
              </a:rPr>
              <a:t>?”      	  1 </a:t>
            </a:r>
            <a:r>
              <a:rPr lang="en-US" dirty="0" err="1">
                <a:latin typeface="Arial" pitchFamily="34" charset="0"/>
                <a:cs typeface="Arial" pitchFamily="34" charset="0"/>
              </a:rPr>
              <a:t>Cor</a:t>
            </a:r>
            <a:r>
              <a:rPr lang="en-US" dirty="0">
                <a:latin typeface="Arial" pitchFamily="34" charset="0"/>
                <a:cs typeface="Arial" pitchFamily="34" charset="0"/>
              </a:rPr>
              <a:t> 6:19 NIV</a:t>
            </a:r>
            <a:endParaRPr lang="en-SG" dirty="0">
              <a:latin typeface="Arial" pitchFamily="34" charset="0"/>
              <a:cs typeface="Arial" pitchFamily="34" charset="0"/>
            </a:endParaRPr>
          </a:p>
          <a:p>
            <a:endParaRPr lang="en-SG" dirty="0"/>
          </a:p>
        </p:txBody>
      </p:sp>
    </p:spTree>
    <p:extLst>
      <p:ext uri="{BB962C8B-B14F-4D97-AF65-F5344CB8AC3E}">
        <p14:creationId xmlns:p14="http://schemas.microsoft.com/office/powerpoint/2010/main" val="3461913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Jars of clay</a:t>
            </a:r>
            <a:endParaRPr lang="en-SG" dirty="0"/>
          </a:p>
        </p:txBody>
      </p:sp>
      <p:sp>
        <p:nvSpPr>
          <p:cNvPr id="3" name="Content Placeholder 2"/>
          <p:cNvSpPr>
            <a:spLocks noGrp="1"/>
          </p:cNvSpPr>
          <p:nvPr>
            <p:ph idx="1"/>
          </p:nvPr>
        </p:nvSpPr>
        <p:spPr/>
        <p:txBody>
          <a:bodyPr/>
          <a:lstStyle/>
          <a:p>
            <a:pPr marL="514350" lvl="0" indent="-514350">
              <a:buFont typeface="+mj-lt"/>
              <a:buAutoNum type="arabicPeriod"/>
            </a:pPr>
            <a:r>
              <a:rPr lang="en-US" dirty="0">
                <a:latin typeface="Arial" pitchFamily="34" charset="0"/>
                <a:cs typeface="Arial" pitchFamily="34" charset="0"/>
              </a:rPr>
              <a:t>Subject to sickness, deterioration &amp; death </a:t>
            </a:r>
          </a:p>
          <a:p>
            <a:pPr marL="514350" lvl="0" indent="-514350">
              <a:buFont typeface="+mj-lt"/>
              <a:buAutoNum type="arabicPeriod"/>
            </a:pPr>
            <a:r>
              <a:rPr lang="en-US" dirty="0">
                <a:latin typeface="Arial" pitchFamily="34" charset="0"/>
                <a:cs typeface="Arial" pitchFamily="34" charset="0"/>
              </a:rPr>
              <a:t>Subject to carnal inclinations </a:t>
            </a:r>
            <a:endParaRPr lang="en-US" dirty="0" smtClean="0">
              <a:latin typeface="Arial" pitchFamily="34" charset="0"/>
              <a:cs typeface="Arial" pitchFamily="34" charset="0"/>
            </a:endParaRPr>
          </a:p>
          <a:p>
            <a:pPr marL="514350" lvl="0" indent="-514350">
              <a:buFont typeface="+mj-lt"/>
              <a:buAutoNum type="arabicPeriod"/>
            </a:pPr>
            <a:r>
              <a:rPr lang="en-US" dirty="0">
                <a:latin typeface="Arial" pitchFamily="34" charset="0"/>
                <a:cs typeface="Arial" pitchFamily="34" charset="0"/>
              </a:rPr>
              <a:t>Subject to disappointment and disillusionment </a:t>
            </a:r>
            <a:endParaRPr lang="en-SG" dirty="0">
              <a:latin typeface="Arial" pitchFamily="34" charset="0"/>
              <a:cs typeface="Arial" pitchFamily="34" charset="0"/>
            </a:endParaRPr>
          </a:p>
        </p:txBody>
      </p:sp>
      <p:pic>
        <p:nvPicPr>
          <p:cNvPr id="4" name="Picture 5" descr="http://ts3.mm.bing.net/th?id=H.4525161448801894&amp;pid=1.7&amp;w=173&amp;h=138&amp;c=7&amp;r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4365104"/>
            <a:ext cx="2304256" cy="183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3461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lvl="0" indent="-514350"/>
            <a:r>
              <a:rPr lang="en-US" sz="2900" b="1" dirty="0">
                <a:latin typeface="Arial" pitchFamily="34" charset="0"/>
                <a:cs typeface="Arial" pitchFamily="34" charset="0"/>
              </a:rPr>
              <a:t>Subject to sickness, deterioration &amp; </a:t>
            </a:r>
            <a:r>
              <a:rPr lang="en-US" sz="2900" b="1" dirty="0" smtClean="0">
                <a:latin typeface="Arial" pitchFamily="34" charset="0"/>
                <a:cs typeface="Arial" pitchFamily="34" charset="0"/>
              </a:rPr>
              <a:t>death</a:t>
            </a:r>
            <a:r>
              <a:rPr lang="en-US" b="1" dirty="0">
                <a:latin typeface="Arial" pitchFamily="34" charset="0"/>
                <a:cs typeface="Arial" pitchFamily="34" charset="0"/>
              </a:rPr>
              <a:t/>
            </a:r>
            <a:br>
              <a:rPr lang="en-US" b="1" dirty="0">
                <a:latin typeface="Arial" pitchFamily="34" charset="0"/>
                <a:cs typeface="Arial" pitchFamily="34" charset="0"/>
              </a:rPr>
            </a:br>
            <a:endParaRPr lang="en-SG" b="1" dirty="0"/>
          </a:p>
        </p:txBody>
      </p:sp>
      <p:sp>
        <p:nvSpPr>
          <p:cNvPr id="3" name="Content Placeholder 2"/>
          <p:cNvSpPr>
            <a:spLocks noGrp="1"/>
          </p:cNvSpPr>
          <p:nvPr>
            <p:ph idx="1"/>
          </p:nvPr>
        </p:nvSpPr>
        <p:spPr/>
        <p:txBody>
          <a:bodyPr/>
          <a:lstStyle/>
          <a:p>
            <a:pPr marL="0" indent="0">
              <a:buNone/>
            </a:pPr>
            <a:r>
              <a:rPr lang="en-US" dirty="0">
                <a:latin typeface="Arial" pitchFamily="34" charset="0"/>
                <a:cs typeface="Arial" pitchFamily="34" charset="0"/>
              </a:rPr>
              <a:t>… in order to keep me from becoming conceited, I was given a thorn in my flesh, a messenger of Satan, to torment me. </a:t>
            </a:r>
            <a:r>
              <a:rPr lang="en-US" baseline="30000" dirty="0">
                <a:latin typeface="Arial" pitchFamily="34" charset="0"/>
                <a:cs typeface="Arial" pitchFamily="34" charset="0"/>
              </a:rPr>
              <a:t> </a:t>
            </a:r>
            <a:r>
              <a:rPr lang="en-US" dirty="0">
                <a:latin typeface="Arial" pitchFamily="34" charset="0"/>
                <a:cs typeface="Arial" pitchFamily="34" charset="0"/>
              </a:rPr>
              <a:t>Three times I pleaded with the Lord to take it away from me. </a:t>
            </a:r>
            <a:r>
              <a:rPr lang="en-US" baseline="30000" dirty="0">
                <a:latin typeface="Arial" pitchFamily="34" charset="0"/>
                <a:cs typeface="Arial" pitchFamily="34" charset="0"/>
              </a:rPr>
              <a:t> </a:t>
            </a:r>
            <a:r>
              <a:rPr lang="en-US" dirty="0">
                <a:latin typeface="Arial" pitchFamily="34" charset="0"/>
                <a:cs typeface="Arial" pitchFamily="34" charset="0"/>
              </a:rPr>
              <a:t>But he said to me, “My grace is sufficient for you, for my </a:t>
            </a:r>
            <a:r>
              <a:rPr lang="en-US" dirty="0">
                <a:solidFill>
                  <a:srgbClr val="0070C0"/>
                </a:solidFill>
                <a:latin typeface="Arial" pitchFamily="34" charset="0"/>
                <a:cs typeface="Arial" pitchFamily="34" charset="0"/>
              </a:rPr>
              <a:t>power</a:t>
            </a:r>
            <a:r>
              <a:rPr lang="en-US" dirty="0">
                <a:latin typeface="Arial" pitchFamily="34" charset="0"/>
                <a:cs typeface="Arial" pitchFamily="34" charset="0"/>
              </a:rPr>
              <a:t> is </a:t>
            </a:r>
            <a:r>
              <a:rPr lang="en-US" dirty="0">
                <a:solidFill>
                  <a:srgbClr val="0070C0"/>
                </a:solidFill>
                <a:latin typeface="Arial" pitchFamily="34" charset="0"/>
                <a:cs typeface="Arial" pitchFamily="34" charset="0"/>
              </a:rPr>
              <a:t>made perfect </a:t>
            </a:r>
            <a:r>
              <a:rPr lang="en-US" dirty="0">
                <a:latin typeface="Arial" pitchFamily="34" charset="0"/>
                <a:cs typeface="Arial" pitchFamily="34" charset="0"/>
              </a:rPr>
              <a:t>in </a:t>
            </a:r>
            <a:r>
              <a:rPr lang="en-US" dirty="0">
                <a:solidFill>
                  <a:srgbClr val="FF0000"/>
                </a:solidFill>
                <a:latin typeface="Arial" pitchFamily="34" charset="0"/>
                <a:cs typeface="Arial" pitchFamily="34" charset="0"/>
              </a:rPr>
              <a:t>weakness</a:t>
            </a:r>
            <a:r>
              <a:rPr lang="en-US" dirty="0">
                <a:latin typeface="Arial" pitchFamily="34" charset="0"/>
                <a:cs typeface="Arial" pitchFamily="34" charset="0"/>
              </a:rPr>
              <a:t>.”   </a:t>
            </a:r>
            <a:r>
              <a:rPr lang="en-US" dirty="0" smtClean="0">
                <a:latin typeface="Arial" pitchFamily="34" charset="0"/>
                <a:cs typeface="Arial" pitchFamily="34" charset="0"/>
              </a:rPr>
              <a:t>		    2 </a:t>
            </a:r>
            <a:r>
              <a:rPr lang="en-US" dirty="0" err="1">
                <a:latin typeface="Arial" pitchFamily="34" charset="0"/>
                <a:cs typeface="Arial" pitchFamily="34" charset="0"/>
              </a:rPr>
              <a:t>Cor</a:t>
            </a:r>
            <a:r>
              <a:rPr lang="en-US" dirty="0">
                <a:latin typeface="Arial" pitchFamily="34" charset="0"/>
                <a:cs typeface="Arial" pitchFamily="34" charset="0"/>
              </a:rPr>
              <a:t> 12:7-9 NIV</a:t>
            </a:r>
            <a:endParaRPr lang="en-SG" dirty="0">
              <a:latin typeface="Arial" pitchFamily="34" charset="0"/>
              <a:cs typeface="Arial" pitchFamily="34" charset="0"/>
            </a:endParaRPr>
          </a:p>
          <a:p>
            <a:endParaRPr lang="en-SG" dirty="0"/>
          </a:p>
        </p:txBody>
      </p:sp>
    </p:spTree>
    <p:extLst>
      <p:ext uri="{BB962C8B-B14F-4D97-AF65-F5344CB8AC3E}">
        <p14:creationId xmlns:p14="http://schemas.microsoft.com/office/powerpoint/2010/main" val="3002083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lvl="0" indent="-514350"/>
            <a:r>
              <a:rPr lang="en-US" sz="2900" b="1" dirty="0">
                <a:latin typeface="Arial" pitchFamily="34" charset="0"/>
                <a:cs typeface="Arial" pitchFamily="34" charset="0"/>
              </a:rPr>
              <a:t>Subject to sickness, deterioration &amp; </a:t>
            </a:r>
            <a:r>
              <a:rPr lang="en-US" sz="2900" b="1" dirty="0" smtClean="0">
                <a:latin typeface="Arial" pitchFamily="34" charset="0"/>
                <a:cs typeface="Arial" pitchFamily="34" charset="0"/>
              </a:rPr>
              <a:t>death</a:t>
            </a:r>
            <a:r>
              <a:rPr lang="en-US" b="1" dirty="0">
                <a:latin typeface="Arial" pitchFamily="34" charset="0"/>
                <a:cs typeface="Arial" pitchFamily="34" charset="0"/>
              </a:rPr>
              <a:t/>
            </a:r>
            <a:br>
              <a:rPr lang="en-US" b="1" dirty="0">
                <a:latin typeface="Arial" pitchFamily="34" charset="0"/>
                <a:cs typeface="Arial" pitchFamily="34" charset="0"/>
              </a:rPr>
            </a:br>
            <a:endParaRPr lang="en-SG" b="1" dirty="0"/>
          </a:p>
        </p:txBody>
      </p:sp>
      <p:sp>
        <p:nvSpPr>
          <p:cNvPr id="3" name="Content Placeholder 2"/>
          <p:cNvSpPr>
            <a:spLocks noGrp="1"/>
          </p:cNvSpPr>
          <p:nvPr>
            <p:ph idx="1"/>
          </p:nvPr>
        </p:nvSpPr>
        <p:spPr>
          <a:xfrm>
            <a:off x="304800" y="1340768"/>
            <a:ext cx="8686800" cy="5040560"/>
          </a:xfrm>
        </p:spPr>
        <p:txBody>
          <a:bodyPr/>
          <a:lstStyle/>
          <a:p>
            <a:pPr marL="0" indent="0">
              <a:buNone/>
            </a:pPr>
            <a:r>
              <a:rPr lang="en-US" dirty="0">
                <a:latin typeface="Arial" pitchFamily="34" charset="0"/>
                <a:cs typeface="Arial" pitchFamily="34" charset="0"/>
              </a:rPr>
              <a:t>3 things shorten people’s lives: </a:t>
            </a:r>
            <a:endParaRPr lang="en-US" dirty="0" smtClean="0">
              <a:latin typeface="Arial" pitchFamily="34" charset="0"/>
              <a:cs typeface="Arial" pitchFamily="34" charset="0"/>
            </a:endParaRPr>
          </a:p>
          <a:p>
            <a:pPr marL="514350" indent="-514350">
              <a:buFont typeface="+mj-lt"/>
              <a:buAutoNum type="arabicPeriod"/>
            </a:pPr>
            <a:r>
              <a:rPr lang="en-US" dirty="0" smtClean="0">
                <a:latin typeface="Arial" pitchFamily="34" charset="0"/>
                <a:cs typeface="Arial" pitchFamily="34" charset="0"/>
              </a:rPr>
              <a:t>Too </a:t>
            </a:r>
            <a:r>
              <a:rPr lang="en-US" dirty="0">
                <a:latin typeface="Arial" pitchFamily="34" charset="0"/>
                <a:cs typeface="Arial" pitchFamily="34" charset="0"/>
              </a:rPr>
              <a:t>much </a:t>
            </a:r>
            <a:r>
              <a:rPr lang="en-US" dirty="0" smtClean="0">
                <a:latin typeface="Arial" pitchFamily="34" charset="0"/>
                <a:cs typeface="Arial" pitchFamily="34" charset="0"/>
              </a:rPr>
              <a:t>stress </a:t>
            </a:r>
          </a:p>
          <a:p>
            <a:pPr marL="514350" indent="-514350">
              <a:buFont typeface="+mj-lt"/>
              <a:buAutoNum type="arabicPeriod"/>
            </a:pPr>
            <a:r>
              <a:rPr lang="en-US" dirty="0">
                <a:latin typeface="Arial" pitchFamily="34" charset="0"/>
                <a:cs typeface="Arial" pitchFamily="34" charset="0"/>
              </a:rPr>
              <a:t>P</a:t>
            </a:r>
            <a:r>
              <a:rPr lang="en-US" dirty="0" smtClean="0">
                <a:latin typeface="Arial" pitchFamily="34" charset="0"/>
                <a:cs typeface="Arial" pitchFamily="34" charset="0"/>
              </a:rPr>
              <a:t>oor </a:t>
            </a:r>
            <a:r>
              <a:rPr lang="en-US" dirty="0">
                <a:latin typeface="Arial" pitchFamily="34" charset="0"/>
                <a:cs typeface="Arial" pitchFamily="34" charset="0"/>
              </a:rPr>
              <a:t>eating </a:t>
            </a:r>
            <a:r>
              <a:rPr lang="en-US" dirty="0" smtClean="0">
                <a:latin typeface="Arial" pitchFamily="34" charset="0"/>
                <a:cs typeface="Arial" pitchFamily="34" charset="0"/>
              </a:rPr>
              <a:t>habits </a:t>
            </a:r>
          </a:p>
          <a:p>
            <a:pPr marL="514350" indent="-514350">
              <a:buFont typeface="+mj-lt"/>
              <a:buAutoNum type="arabicPeriod"/>
            </a:pPr>
            <a:r>
              <a:rPr lang="en-US" dirty="0">
                <a:latin typeface="Arial" pitchFamily="34" charset="0"/>
                <a:cs typeface="Arial" pitchFamily="34" charset="0"/>
              </a:rPr>
              <a:t>L</a:t>
            </a:r>
            <a:r>
              <a:rPr lang="en-US" dirty="0" smtClean="0">
                <a:latin typeface="Arial" pitchFamily="34" charset="0"/>
                <a:cs typeface="Arial" pitchFamily="34" charset="0"/>
              </a:rPr>
              <a:t>ack </a:t>
            </a:r>
            <a:r>
              <a:rPr lang="en-US" dirty="0">
                <a:latin typeface="Arial" pitchFamily="34" charset="0"/>
                <a:cs typeface="Arial" pitchFamily="34" charset="0"/>
              </a:rPr>
              <a:t>of </a:t>
            </a:r>
            <a:r>
              <a:rPr lang="en-US" dirty="0" smtClean="0">
                <a:latin typeface="Arial" pitchFamily="34" charset="0"/>
                <a:cs typeface="Arial" pitchFamily="34" charset="0"/>
              </a:rPr>
              <a:t>exercise</a:t>
            </a:r>
          </a:p>
          <a:p>
            <a:pPr marL="514350" indent="-514350">
              <a:buFont typeface="+mj-lt"/>
              <a:buAutoNum type="arabicPeriod"/>
            </a:pPr>
            <a:endParaRPr lang="en-US" dirty="0">
              <a:latin typeface="Arial" pitchFamily="34" charset="0"/>
              <a:cs typeface="Arial" pitchFamily="34" charset="0"/>
            </a:endParaRPr>
          </a:p>
          <a:p>
            <a:pPr marL="0" indent="0">
              <a:buNone/>
            </a:pPr>
            <a:r>
              <a:rPr lang="en-US" dirty="0">
                <a:latin typeface="Arial" pitchFamily="34" charset="0"/>
                <a:cs typeface="Arial" pitchFamily="34" charset="0"/>
              </a:rPr>
              <a:t>For bodily </a:t>
            </a:r>
            <a:r>
              <a:rPr lang="en-US" dirty="0">
                <a:solidFill>
                  <a:srgbClr val="FF0000"/>
                </a:solidFill>
                <a:latin typeface="Arial" pitchFamily="34" charset="0"/>
                <a:cs typeface="Arial" pitchFamily="34" charset="0"/>
              </a:rPr>
              <a:t>exercise</a:t>
            </a:r>
            <a:r>
              <a:rPr lang="en-US" dirty="0">
                <a:latin typeface="Arial" pitchFamily="34" charset="0"/>
                <a:cs typeface="Arial" pitchFamily="34" charset="0"/>
              </a:rPr>
              <a:t> profits a little, but </a:t>
            </a:r>
            <a:r>
              <a:rPr lang="en-US" dirty="0">
                <a:solidFill>
                  <a:srgbClr val="0070C0"/>
                </a:solidFill>
                <a:latin typeface="Arial" pitchFamily="34" charset="0"/>
                <a:cs typeface="Arial" pitchFamily="34" charset="0"/>
              </a:rPr>
              <a:t>godliness</a:t>
            </a:r>
            <a:r>
              <a:rPr lang="en-US" dirty="0">
                <a:latin typeface="Arial" pitchFamily="34" charset="0"/>
                <a:cs typeface="Arial" pitchFamily="34" charset="0"/>
              </a:rPr>
              <a:t> is profitable for all things, having promise of the life that now is and of that which is to come.</a:t>
            </a:r>
            <a:r>
              <a:rPr lang="en-SG" dirty="0">
                <a:latin typeface="Arial" pitchFamily="34" charset="0"/>
                <a:cs typeface="Arial" pitchFamily="34" charset="0"/>
              </a:rPr>
              <a:t>                                                                 </a:t>
            </a:r>
            <a:r>
              <a:rPr lang="en-SG" dirty="0" smtClean="0">
                <a:latin typeface="Arial" pitchFamily="34" charset="0"/>
                <a:cs typeface="Arial" pitchFamily="34" charset="0"/>
              </a:rPr>
              <a:t>						   1 </a:t>
            </a:r>
            <a:r>
              <a:rPr lang="en-SG" dirty="0">
                <a:latin typeface="Arial" pitchFamily="34" charset="0"/>
                <a:cs typeface="Arial" pitchFamily="34" charset="0"/>
              </a:rPr>
              <a:t>Tim 4:8 NKJ  </a:t>
            </a:r>
          </a:p>
          <a:p>
            <a:pPr marL="0" indent="0">
              <a:buNone/>
            </a:pPr>
            <a:endParaRPr lang="en-SG" dirty="0">
              <a:latin typeface="Arial" pitchFamily="34" charset="0"/>
              <a:cs typeface="Arial" pitchFamily="34" charset="0"/>
            </a:endParaRPr>
          </a:p>
        </p:txBody>
      </p:sp>
    </p:spTree>
    <p:extLst>
      <p:ext uri="{BB962C8B-B14F-4D97-AF65-F5344CB8AC3E}">
        <p14:creationId xmlns:p14="http://schemas.microsoft.com/office/powerpoint/2010/main" val="1153380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a:latin typeface="Arial" pitchFamily="34" charset="0"/>
                <a:cs typeface="Arial" pitchFamily="34" charset="0"/>
              </a:rPr>
              <a:t>Subject to sickness, deterioration &amp; death</a:t>
            </a:r>
            <a:endParaRPr lang="en-SG" sz="2600" dirty="0"/>
          </a:p>
        </p:txBody>
      </p:sp>
      <p:sp>
        <p:nvSpPr>
          <p:cNvPr id="3" name="Content Placeholder 2"/>
          <p:cNvSpPr>
            <a:spLocks noGrp="1"/>
          </p:cNvSpPr>
          <p:nvPr>
            <p:ph idx="1"/>
          </p:nvPr>
        </p:nvSpPr>
        <p:spPr/>
        <p:txBody>
          <a:bodyPr/>
          <a:lstStyle/>
          <a:p>
            <a:pPr marL="0" indent="0">
              <a:buNone/>
            </a:pPr>
            <a:r>
              <a:rPr lang="en-SG" dirty="0">
                <a:latin typeface="Arial" pitchFamily="34" charset="0"/>
                <a:cs typeface="Arial" pitchFamily="34" charset="0"/>
              </a:rPr>
              <a:t>For the </a:t>
            </a:r>
            <a:r>
              <a:rPr lang="en-SG" dirty="0">
                <a:solidFill>
                  <a:srgbClr val="FF0000"/>
                </a:solidFill>
                <a:latin typeface="Arial" pitchFamily="34" charset="0"/>
                <a:cs typeface="Arial" pitchFamily="34" charset="0"/>
              </a:rPr>
              <a:t>life</a:t>
            </a:r>
            <a:r>
              <a:rPr lang="en-SG" dirty="0">
                <a:latin typeface="Arial" pitchFamily="34" charset="0"/>
                <a:cs typeface="Arial" pitchFamily="34" charset="0"/>
              </a:rPr>
              <a:t> of the flesh </a:t>
            </a:r>
            <a:r>
              <a:rPr lang="en-SG" i="1" dirty="0">
                <a:solidFill>
                  <a:srgbClr val="FF0000"/>
                </a:solidFill>
                <a:latin typeface="Arial" pitchFamily="34" charset="0"/>
                <a:cs typeface="Arial" pitchFamily="34" charset="0"/>
              </a:rPr>
              <a:t>is</a:t>
            </a:r>
            <a:r>
              <a:rPr lang="en-SG" dirty="0">
                <a:solidFill>
                  <a:srgbClr val="FF0000"/>
                </a:solidFill>
                <a:latin typeface="Arial" pitchFamily="34" charset="0"/>
                <a:cs typeface="Arial" pitchFamily="34" charset="0"/>
              </a:rPr>
              <a:t> in the blood</a:t>
            </a:r>
            <a:r>
              <a:rPr lang="en-SG" dirty="0">
                <a:latin typeface="Arial" pitchFamily="34" charset="0"/>
                <a:cs typeface="Arial" pitchFamily="34" charset="0"/>
              </a:rPr>
              <a:t>, and I have given it to you upon the altar to make atonement for your souls; for it </a:t>
            </a:r>
            <a:r>
              <a:rPr lang="en-SG" i="1" dirty="0">
                <a:latin typeface="Arial" pitchFamily="34" charset="0"/>
                <a:cs typeface="Arial" pitchFamily="34" charset="0"/>
              </a:rPr>
              <a:t>is</a:t>
            </a:r>
            <a:r>
              <a:rPr lang="en-SG" dirty="0">
                <a:latin typeface="Arial" pitchFamily="34" charset="0"/>
                <a:cs typeface="Arial" pitchFamily="34" charset="0"/>
              </a:rPr>
              <a:t> the blood </a:t>
            </a:r>
            <a:r>
              <a:rPr lang="en-SG" i="1" dirty="0">
                <a:latin typeface="Arial" pitchFamily="34" charset="0"/>
                <a:cs typeface="Arial" pitchFamily="34" charset="0"/>
              </a:rPr>
              <a:t>that</a:t>
            </a:r>
            <a:r>
              <a:rPr lang="en-SG" dirty="0">
                <a:latin typeface="Arial" pitchFamily="34" charset="0"/>
                <a:cs typeface="Arial" pitchFamily="34" charset="0"/>
              </a:rPr>
              <a:t> makes atonement for </a:t>
            </a:r>
            <a:r>
              <a:rPr lang="en-SG" dirty="0" smtClean="0">
                <a:latin typeface="Arial" pitchFamily="34" charset="0"/>
                <a:cs typeface="Arial" pitchFamily="34" charset="0"/>
              </a:rPr>
              <a:t>the </a:t>
            </a:r>
            <a:r>
              <a:rPr lang="en-SG" dirty="0">
                <a:latin typeface="Arial" pitchFamily="34" charset="0"/>
                <a:cs typeface="Arial" pitchFamily="34" charset="0"/>
              </a:rPr>
              <a:t>soul</a:t>
            </a:r>
            <a:r>
              <a:rPr lang="en-SG" dirty="0" smtClean="0">
                <a:latin typeface="Arial" pitchFamily="34" charset="0"/>
                <a:cs typeface="Arial" pitchFamily="34" charset="0"/>
              </a:rPr>
              <a:t>.  Lev 17:11 NKJ</a:t>
            </a:r>
          </a:p>
          <a:p>
            <a:pPr marL="0" indent="0">
              <a:buNone/>
            </a:pPr>
            <a:endParaRPr lang="en-US" dirty="0">
              <a:latin typeface="Arial" pitchFamily="34" charset="0"/>
              <a:cs typeface="Arial" pitchFamily="34" charset="0"/>
            </a:endParaRPr>
          </a:p>
          <a:p>
            <a:pPr marL="0" indent="0">
              <a:buNone/>
            </a:pPr>
            <a:r>
              <a:rPr lang="en-US" dirty="0" smtClean="0">
                <a:latin typeface="Arial" pitchFamily="34" charset="0"/>
                <a:cs typeface="Arial" pitchFamily="34" charset="0"/>
              </a:rPr>
              <a:t>Let </a:t>
            </a:r>
            <a:r>
              <a:rPr lang="en-US" dirty="0">
                <a:latin typeface="Arial" pitchFamily="34" charset="0"/>
                <a:cs typeface="Arial" pitchFamily="34" charset="0"/>
              </a:rPr>
              <a:t>no one cause trouble for me, for I bear on my body the brand-marks of Jesus</a:t>
            </a:r>
            <a:r>
              <a:rPr lang="en-US" dirty="0" smtClean="0">
                <a:latin typeface="Arial" pitchFamily="34" charset="0"/>
                <a:cs typeface="Arial" pitchFamily="34" charset="0"/>
              </a:rPr>
              <a:t>.  </a:t>
            </a:r>
          </a:p>
          <a:p>
            <a:pPr marL="0" indent="0">
              <a:buNone/>
            </a:pPr>
            <a:r>
              <a:rPr lang="en-US" dirty="0">
                <a:latin typeface="Arial" pitchFamily="34" charset="0"/>
                <a:cs typeface="Arial" pitchFamily="34" charset="0"/>
              </a:rPr>
              <a:t>	</a:t>
            </a:r>
            <a:r>
              <a:rPr lang="en-US" dirty="0" smtClean="0">
                <a:latin typeface="Arial" pitchFamily="34" charset="0"/>
                <a:cs typeface="Arial" pitchFamily="34" charset="0"/>
              </a:rPr>
              <a:t>					 Gal </a:t>
            </a:r>
            <a:r>
              <a:rPr lang="en-US" dirty="0">
                <a:latin typeface="Arial" pitchFamily="34" charset="0"/>
                <a:cs typeface="Arial" pitchFamily="34" charset="0"/>
              </a:rPr>
              <a:t>6:17 NASB</a:t>
            </a:r>
            <a:endParaRPr lang="en-SG" dirty="0">
              <a:latin typeface="Arial" pitchFamily="34" charset="0"/>
              <a:cs typeface="Arial" pitchFamily="34" charset="0"/>
            </a:endParaRPr>
          </a:p>
          <a:p>
            <a:pPr marL="0" indent="0">
              <a:buNone/>
            </a:pPr>
            <a:endParaRPr lang="en-SG" dirty="0">
              <a:latin typeface="Arial" pitchFamily="34" charset="0"/>
              <a:cs typeface="Arial" pitchFamily="34" charset="0"/>
            </a:endParaRPr>
          </a:p>
        </p:txBody>
      </p:sp>
    </p:spTree>
    <p:extLst>
      <p:ext uri="{BB962C8B-B14F-4D97-AF65-F5344CB8AC3E}">
        <p14:creationId xmlns:p14="http://schemas.microsoft.com/office/powerpoint/2010/main" val="15418868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227</TotalTime>
  <Words>834</Words>
  <Application>Microsoft Office PowerPoint</Application>
  <PresentationFormat>On-screen Show (4:3)</PresentationFormat>
  <Paragraphs>66</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Trek</vt:lpstr>
      <vt:lpstr>Of Jars &amp; Glory</vt:lpstr>
      <vt:lpstr>WHERE GOD KEEPS HIS TREASURE</vt:lpstr>
      <vt:lpstr>THE GOD OF GLORY</vt:lpstr>
      <vt:lpstr>THE GLORY OF JESUS</vt:lpstr>
      <vt:lpstr>CHURCH REFLECTS GOD’S GLORY</vt:lpstr>
      <vt:lpstr>Jars of clay</vt:lpstr>
      <vt:lpstr>Subject to sickness, deterioration &amp; death </vt:lpstr>
      <vt:lpstr>Subject to sickness, deterioration &amp; death </vt:lpstr>
      <vt:lpstr>Subject to sickness, deterioration &amp; death</vt:lpstr>
      <vt:lpstr>Subject to carnal inclinations  </vt:lpstr>
      <vt:lpstr>Subject to carnal inclinations  </vt:lpstr>
      <vt:lpstr>Subject to disappointment &amp; disillusionment  </vt:lpstr>
      <vt:lpstr>Subject to disappointment &amp; disillusionment  </vt:lpstr>
      <vt:lpstr>Extending GOD’S GLORY ON EARTH</vt:lpstr>
      <vt:lpstr>VESSEL OF HONOUR</vt:lpstr>
      <vt:lpstr>DEEDS OF THE FLESH</vt:lpstr>
      <vt:lpstr>Deeds of the flesh </vt:lpstr>
      <vt:lpstr>LET YOUR GLORY FALL</vt:lpstr>
      <vt:lpstr>LET YOUR GLORY FALL</vt:lpstr>
      <vt:lpstr>LET YOUR GLORY FALL</vt:lpstr>
    </vt:vector>
  </TitlesOfParts>
  <Company>MOE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 Jars &amp; Glory</dc:title>
  <dc:creator>Ang Kheng San Cecil</dc:creator>
  <cp:lastModifiedBy>Ang Kheng San Cecil</cp:lastModifiedBy>
  <cp:revision>22</cp:revision>
  <dcterms:created xsi:type="dcterms:W3CDTF">2013-07-19T00:08:21Z</dcterms:created>
  <dcterms:modified xsi:type="dcterms:W3CDTF">2013-07-19T23:23:54Z</dcterms:modified>
</cp:coreProperties>
</file>